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66"/>
    <a:srgbClr val="FF9999"/>
    <a:srgbClr val="CCECFF"/>
    <a:srgbClr val="99FFCC"/>
    <a:srgbClr val="CC99FF"/>
    <a:srgbClr val="FFFFCC"/>
    <a:srgbClr val="FFCCFF"/>
    <a:srgbClr val="FFFF99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4660"/>
  </p:normalViewPr>
  <p:slideViewPr>
    <p:cSldViewPr snapToGrid="0">
      <p:cViewPr>
        <p:scale>
          <a:sx n="90" d="100"/>
          <a:sy n="90" d="100"/>
        </p:scale>
        <p:origin x="-2028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20D18-F3C9-45F4-A77F-7CD5A4EA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76F166-666F-4086-9591-855099F5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17C20-8409-4CD5-BC03-8B1E4C45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81C0-B2A1-41F2-B192-D9A187FB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73149-C697-4368-813B-E58D112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C4E6F-4C6C-4B86-AC06-1026E8F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D3D1-C28E-4DAD-BC09-67B7BA66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92AF8-C9BD-43F1-8A1C-04B42A4D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17B1D-1FA0-4883-AEB2-C180037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1551D-0A6F-477E-A000-7100A23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9CD850-2826-407F-B40F-612A158B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1CBF1-A2CC-4C44-B8CD-57057F8D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B1FD7-56B7-4A46-92D3-AADC35FB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10C98-E3F2-4FA7-9355-A74011E9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06DEE-DDEC-4E51-B03F-8F93EFE9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2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AED8F-7B47-4AEB-BB50-ED92223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714B5-8EB2-43A8-8BC5-BDF2CF8A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50E2A-6A41-436E-8071-66F68B2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88FD-7F45-45AA-BF6A-562EBB6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434859-8686-4D01-8DBD-22DF6069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37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BCB16-9F55-4923-85C4-F9F962B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BC3AC6-A0FF-4BD3-9B1A-5B262C0E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A4301-F677-4F8E-89E4-1434E3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67BAA-19EC-42B6-BBCF-5DCCD62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A4A44-66E4-4316-A8BF-ADEF07EE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4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AAAA-E61E-4EFB-983A-ABE960B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95A08-7BB4-4207-930D-AF9CEFBB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C8B12C-D726-4D36-B76D-1EA7924C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6C90F-0362-41FB-AD9A-D7601C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C8CB6-D20D-4D3E-A4A4-D59A195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05839-A81A-4AFD-B517-0C685EFE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0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405C0-6DE2-490B-B11A-9B0B120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58065D-491E-4D65-A73F-487FE52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043EE-0949-401A-8964-3CEF7C622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2960AF-C32D-4C80-B8C2-16A47495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0894BC-DA20-4D6E-899E-B3D81D0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59D0F9-0756-4A15-91FC-7ABA0C8C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E7E167-63DB-4BFA-BB31-51ACC0A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CA379F-6317-4445-8D12-6F7410C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33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A82F6-9403-4E4F-85CA-5077A2B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62AE1E-F9A3-4D66-906F-F0CA36C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6D27A3-287F-4B6C-8FD3-F4F64F9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4AE0D5-D4E6-40DC-A86A-9D5781C7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92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29390-61FF-4FC7-AB23-70AB1BA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9DE44-FCF5-4734-A624-EDBBBA51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A98D4D-D60A-435E-BE2B-DC50FAC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4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FBA6-A16E-4F46-A9E1-B374CD0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8AB69-65F7-491D-B9D5-6BD3827F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D2C2F-2D86-465B-8AD4-0645394C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B5961-4316-43B8-BC47-34D497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45C37-C47E-41B5-894E-93BDE104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05358-B009-4232-8FF9-64F8DE3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6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40F47-A2BB-415A-BEEF-5E7E2F0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CB056F-6A8D-419C-A7CF-69D6A783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41754-DCCA-4CE6-B1A5-B4B12B71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0A2B3-A152-4491-A149-F085613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E46F4-E26C-491E-A061-650F562F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78C61E-FD84-45F5-880F-0E55AC6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84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9F8F5-6BF7-4CE1-BA4D-06B1E639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4672C-FF29-4789-9334-A541705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1F0D6-5980-4DA4-B5CA-71728F505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3D514-191A-4C13-96E5-B608337D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146FE8-CDBC-4660-A7F2-13E4FD5D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27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boy-face-smiling-haircut-style-31134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hyperlink" Target="https://pixabay.com/en/girl-pink-pointing-cute-doll-30366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346" y="159608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r>
              <a:rPr lang="en-US" sz="1625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</a:t>
            </a:r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Year 5 Summer 2</a:t>
            </a:r>
          </a:p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Countries and Nationalities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62710CE-C7FA-4720-8B65-A2E352666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5675620"/>
              </p:ext>
            </p:extLst>
          </p:nvPr>
        </p:nvGraphicFramePr>
        <p:xfrm>
          <a:off x="555166" y="903936"/>
          <a:ext cx="5497873" cy="876300"/>
        </p:xfrm>
        <a:graphic>
          <a:graphicData uri="http://schemas.openxmlformats.org/drawingml/2006/table">
            <a:tbl>
              <a:tblPr firstRow="1" firstCol="1" bandRow="1"/>
              <a:tblGrid>
                <a:gridCol w="2501144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2996729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1696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55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Quelle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ta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/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sa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nationalité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suis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...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-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Il/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elle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…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is </a:t>
                      </a: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your; </a:t>
                      </a: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his/ her nationality?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am … 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He/ she is …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8DE70A-95F3-4CE6-81BA-3160C9A8B1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80659" y="138542"/>
            <a:ext cx="1990725" cy="445770"/>
          </a:xfrm>
          <a:prstGeom prst="rect">
            <a:avLst/>
          </a:prstGeom>
        </p:spPr>
      </p:pic>
      <p:sp>
        <p:nvSpPr>
          <p:cNvPr id="1026" name="AutoShape 2" descr="data:image/png;base64,%20iVBORw0KGgoAAAANSUhEUgAAACgAAAAsCAYAAAAXb/p7AAAAAXNSR0IArs4c6QAAAARnQU1BAACxjwv8YQUAAAAJcEhZcwAADsMAAA7DAcdvqGQAAAxpSURBVFhHrVgJcBX1Hf5233vJezleThIgF4EECAFCUFM5BKOOAlZbdEAR74K1HRnsMdNj6nSY2s7g1elMaxmneIzFwYB4YQVElHKkQCE2gRBDCOQlkJCLHC8v79zt99vNCyEXQf2Yzb7d/e////2u7/9bFHwzWKJsmHl7NmbFOVDU3oMZvDclMw6IjgACIeBiN9qtFpRFWOALaujyBnGkpQddB1w4y7F1xixjwPUSzFs2BfctmoSlE2KQG+9AdKIDVk03Dkt4Mt08aVYVQZU/Ajq0Di+CvoBxbi6/hNpD9Sj56hJ28PFlY/QIGCvBccty8OvFk/DoTWmItlsQyTdVjx8IkY2FLIQIHWewUzirXAf5W+9jS0+C7xkr8p1QmwfeQy58va0Kr55rx2Zz1FBck2CKAzc/Xoi/3ZaN/MteRPrJIqSRAN/sCQAeHuNjAIYcnV7zHQmzEGrs5vMgb5BkUpT5jJ42XE3vIj0Oeu1leN45ia17z2IdH/eao65gVILpDqStW4CPiyZiDkcqVa2AjwQNQlbAaTc9JJOQc39sxYN9P03wgnkIGmiME+OCnKexB5jIuRxW+LefwvNbTuIP5gtXIE4fEV1B3HnfdKzLiofaRtu8nFQsb+XErbwWIhG8lkW5iOE1ldfhsEqYhbwRcl6IZ2N4RNPbsZFGdIxznB0WenhOgxulF7uuLqCRCDqZcy8vysKvun2ISaGVrg6gnaRsfCMn0fRiuweo7wKaSbjJDVxgSHsZcvGsGCIw8rPvkN/hQ56zyg0jJOwJDji6epFy5CLe5a3+AIiBg2Fdmostz9yEH1AuIjt8QFmjgrxkHfH0kpterCcRJy2fEMvcoheEdDMJShhZpWghcR9zT8ZE80iNNvNWEPawPJfVJRqTE0yDT7fA+/M9WN7lwy5z9DAe/F4afrh2Lp7LcCLiZAvZchKH3Y5Jd/yYk/kQ4bmELC5IeUE3vdVIYi56UbwhROJIKJsLTktifjlN0uJVKSYhFeDh5W8xXAzLZTQoV4YB1FQrx6qUoQ9IxfDiYILRq2di87wMZEi1ljUxnFzsrNuBFY+sxex5CxGIn4ZatxXuXi96OtwYz+pMo/U9lJwGEu3gWbx4mekgeStFFcOcm0wiqRyXRCNS5JB3SLSZ3hbCkosiQ929yKzqwha3F51C6CqCN0/AY8tnYC0tUk+zYuP5klietegRzC3Mh8NmxcS0CZg99waMn3ojUqYWogkpqGonCyIuwgfVbyp2At+NZy5GsSgk5y6QfG27scPgYl++igyJx0WC7EwfcRnz117mwn5W+Ncy58AcjHx6Lj6l5hWLJyoZ3nF82ZdzF9aufYI6J8nDUVKShMaz5FIgFEKIR/OlVtTWN8Ld1oRz52rR2dKAxoYGZMdpULSAkWcSUnlHE3sYUplKCspCIxRjbnqTKfDCAazaV4etsk4/QVqS/bN5qCyeBPu+cywA5kVH2iKsfWoNEp2S5aaXrkIfWQFpIGSQ1hFg+Hu9fvgCAfh7e3DqjAsqSap0raZpTI026N4uelZHm6sSvhYXMuKBZHpSIlZSjgc3lxvVPICgA/c/dwu2yyAfE/isPhE/+eXvMSk92VTVkSAzhImKFwSixHKP+mEQDt83Q8C/fTesNpTuP4zj773EItExP8P04M5qPPiXIyZBkSEDVPSoDMqGdCLWCCuK730IWZkpo5OT0rVyG/D5oYf3PxLy9fqMQ5JPsdkQwdvmoRjnSJ6Ng36fNWsm1PhMI8SSWjKF6G0Y/QQdFqhOhrWujYanFeG2W4qgiCaMBAra+fpLeKNkL1556xP8veQztLVxBSba4bJqvPTmR9i05VOUnazpJz7koPGJSU6k5C00diQRe7GzrvNK8fb/mBGDiFsn48kat10tvv9HyExPvaKuI0BnPsXHRWPxjTMwOzcTUfZI7hAqJqWNQ8HUTCTGx0CjEI4fxwoRQsNAMiEpORWnTpQiyeYxdqWPK/DnziDq5XnYg3GXHQkFO6tY7plzMWvmtNFDK+CC8XExmDY5HXv+cxKbtn9uFIDQKNlzBK/t2I/stBTMnJ7FkIxiKJ0wcXwyJhbcCifd9d8LKHN5wTI1nSd/Uv+x4entv1v/yJORKbn2zOwpyJuSPvqkfVBovuTfsy+X4KMvy3BLYQ5SEp346R/fxu7SCqxaUoSEBCa2bLajQKGbnPEp2HWsGrMX3RP/7JoVj09Iji08eOLrXZZnHlry1Iol89YcraixJyY4UZifQ3Gl9I8RFhaKkypbODUddy+eC4fDjni2LXNy0xj6fG6VjOG1wGjEOqOQlJ4LTbXZuro9MUsXFExvbus+r7zwi9X7imbmFmeMT4LFYmG+xCNSCI6QM8OB0mW0XFKZ8l6AJ3EadX7s4Dsh5ms5NbOlvRPRNPTA8codyj83rgu0tndZ169dDp15p4jOjMHoqxD2UtiowdfXgRBVQArr7R37EAwGL6vJzhgtwEStrnahqYkaIxvnQBhN26B7gyFEBpIZfD0SZO8bmAJcp7O1E/6eXvR4vMhiIqpNbZ2ly28vwlHqVTcfBAduaSTnotY1tXCXvxbJ6wWJVZ6u467FBBGd7IOHW+R7e4/izvkFaO/uOaa+tv2LF8qr6zpWLF2A+sY2ii27HCEj1nR0YzNdbVGl2K8/XKOCxledu4AP9x0112PkGi62BGpcjXh45R2ou9gSevvjf2+y1De1nne7u3cfqzhbNTkttTN/Rna+IUCRNuzefwJnXU249655UK4h2tcNes3Gvn9TyR58f9FcWCMj+F1jPfPimx8+f7L6vHfLzgO/aWgPfiBxC3xysKJs19GaV4vnzd5k1XWPkRck5Ix2wOsP0sABefKdQUGQBWnjXq0aecivf4virTt+flPNmfOP7j1c8a/Kykp/OLG0mpoan6LoF7h9eQ2CrOjCGZMxMycdrc3MwcHF823BJeoaW7H67oWwiaxRrVlXB3eRx+sfHWYrC6MRuGrV0veraqErzeHNPS4uFvMKpuJQGfdAauR3Bs7v7nTDRYLFN88ydy06RVeUU30j+nEVweING4KKqn8Z9pYSCmI6N/3m9i5cMiToOyLJFu0zboU35GWzJWSvzyLRfX6PFgqe6BvRjyFxo5rvMbsYM+8iONniG2bgnZ0HzEbz28oNi+/k6VpcaGrF7PzJZlMiWqtrp8729J7uG9WPIavRolLdH6gVKw1QF3Ny0pDCfVr6O5Ye3zLJXzdYqQ3U1bfe34977ygyWjMDRkbpu/IWrmFHeDWGuiN/xSVd03f0/9cAoXJjvX/ZfOaxite37mbK0JPsuscMMcgRieoaFzZv+xyr71mIjInjzNzjnJrP3xPs9Zdw5BCxHdYV2qlt+WzBD/H7Ma6/aeVE3mAQR45XobahGUUFOchnk0qdML/Gh/uoYjgF3i4P9paWo4s71YK505GRngI1PC+bXM3teUMteHAN27e+m1cwLEG6Ww3+791XrDGO9cYXVNguVlqQ1d3S1oH9x07zy83HhjUN07MmIDGFX+bGon15SsKnztQz19oMsS9kvs2amsWuO8JcVPZqposeDDTRk7eps1YNyT/BsAQFWvmHqVC8Xyr2iOn8fuy7S4gc8J+PXJoaW4zWqL2zG038HklwxsDO0Ld19DCFFaQmxsEZG42cjFTYo+0wkmKAsZImeo/vt0rB6Y2KsmGI9wQjEhQEyrcuU23WbVT6qCGfAIZu0VFcMMSuOsDnKj0nE4Z0jcnNrYwhVihN/dkqXguD/Z7u6f0U1u4H1Lw1IszDYmiRDIC1LXWPHghtNPRPwjYQXExhscji0uDGRNmN8Dl4xHDxKBaFjXpKH5nEBpKTvOv1VvkDwfWjkROMSlApLg6qbryoB/x/MsR7OKEeuPBgyKOBj8W9jgipWlfIH3g6svAhfpOOjlEJCtT5D/QiRn9e8wc28KtNkwW+ESQCbD50r69UCXqX22psB1m1o1hn4poEBWrmA71KNzZqWmglt6QziI0yJUQS/VqQXSI6io7UQ5rb9zq8llXKjpqvlJUrh9GloRjDCleg619YUXExU7dGPMGu5zHVbs8wCPhZ5aKF4XBLKkiHEmGB7vZ4WDN7tVDgrxYt6bA65y5+mo8d10UwDO3wuw7EaslQrEt0FfOpf3nkVmCxqHZ5HgqFXKzok4zgMbZ8X1htkSeUCr9nrF4biG9EMAwKulJf+oo9zpIcxeY2Ghb5T0Sgx+32RcWhR8l9uHsseTYygP8D3MwU2H0ewt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 flipH="1">
            <a:off x="6209414" y="1277228"/>
            <a:ext cx="2576057" cy="412262"/>
          </a:xfrm>
          <a:prstGeom prst="wedgeEllipseCallout">
            <a:avLst>
              <a:gd name="adj1" fmla="val 29136"/>
              <a:gd name="adj2" fmla="val 1333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Quelle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est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ta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nationalité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graphicFrame>
        <p:nvGraphicFramePr>
          <p:cNvPr id="39" name="Table 20">
            <a:extLst>
              <a:ext uri="{FF2B5EF4-FFF2-40B4-BE49-F238E27FC236}">
                <a16:creationId xmlns:a16="http://schemas.microsoft.com/office/drawing/2014/main" xmlns="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8827471"/>
              </p:ext>
            </p:extLst>
          </p:nvPr>
        </p:nvGraphicFramePr>
        <p:xfrm>
          <a:off x="6489971" y="5540516"/>
          <a:ext cx="2214638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319">
                  <a:extLst>
                    <a:ext uri="{9D8B030D-6E8A-4147-A177-3AD203B41FA5}">
                      <a16:colId xmlns:a16="http://schemas.microsoft.com/office/drawing/2014/main" xmlns="" val="3016009640"/>
                    </a:ext>
                  </a:extLst>
                </a:gridCol>
                <a:gridCol w="1107319">
                  <a:extLst>
                    <a:ext uri="{9D8B030D-6E8A-4147-A177-3AD203B41FA5}">
                      <a16:colId xmlns:a16="http://schemas.microsoft.com/office/drawing/2014/main" xmlns="" val="2052236380"/>
                    </a:ext>
                  </a:extLst>
                </a:gridCol>
              </a:tblGrid>
              <a:tr h="1304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Verbs in the first person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179877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m’appelle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My name </a:t>
                      </a:r>
                      <a:r>
                        <a:rPr lang="en-GB" sz="11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is </a:t>
                      </a:r>
                      <a:endParaRPr lang="en-GB" sz="11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765204"/>
                  </a:ext>
                </a:extLst>
              </a:tr>
              <a:tr h="165381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J’habite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</a:t>
                      </a:r>
                      <a:r>
                        <a:rPr lang="en-GB" sz="11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live</a:t>
                      </a:r>
                      <a:endParaRPr lang="en-GB" sz="1100" i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21796"/>
                  </a:ext>
                </a:extLst>
              </a:tr>
              <a:tr h="143465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Je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suis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am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722865"/>
                  </a:ext>
                </a:extLst>
              </a:tr>
            </a:tbl>
          </a:graphicData>
        </a:graphic>
      </p:graphicFrame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62846" y="5452684"/>
            <a:ext cx="567802" cy="1251744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0809565"/>
              </p:ext>
            </p:extLst>
          </p:nvPr>
        </p:nvGraphicFramePr>
        <p:xfrm>
          <a:off x="8973879" y="883993"/>
          <a:ext cx="3040912" cy="4379122"/>
        </p:xfrm>
        <a:graphic>
          <a:graphicData uri="http://schemas.openxmlformats.org/drawingml/2006/table">
            <a:tbl>
              <a:tblPr firstRow="1" firstCol="1" bandRow="1"/>
              <a:tblGrid>
                <a:gridCol w="1924209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116703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02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Pays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Countries  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282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Grande Bretagne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Great Britain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55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France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France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Belgique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Belgium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Grèce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Greece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Suisse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Switzerland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Pays de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Galles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Wales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6507676"/>
                  </a:ext>
                </a:extLst>
              </a:tr>
              <a:tr h="262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Portugal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L’Angleterre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England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L’Irlande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Ireland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L’Ecosse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Scotland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L’Espagne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Spain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L’Allemagne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Germany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L’Italie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Italy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731056"/>
                  </a:ext>
                </a:extLst>
              </a:tr>
            </a:tbl>
          </a:graphicData>
        </a:graphic>
      </p:graphicFrame>
      <p:sp>
        <p:nvSpPr>
          <p:cNvPr id="1028" name="AutoShape 4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Speech Bubble: Oval 50">
            <a:extLst>
              <a:ext uri="{FF2B5EF4-FFF2-40B4-BE49-F238E27FC236}">
                <a16:creationId xmlns:a16="http://schemas.microsoft.com/office/drawing/2014/main" xmlns="" id="{728B2029-7F16-495D-892C-53B74ED64BF3}"/>
              </a:ext>
            </a:extLst>
          </p:cNvPr>
          <p:cNvSpPr/>
          <p:nvPr/>
        </p:nvSpPr>
        <p:spPr>
          <a:xfrm>
            <a:off x="5837275" y="2562447"/>
            <a:ext cx="2130358" cy="920711"/>
          </a:xfrm>
          <a:prstGeom prst="wedgeEllipseCallout">
            <a:avLst>
              <a:gd name="adj1" fmla="val 71605"/>
              <a:gd name="adj2" fmla="val -62223"/>
            </a:avLst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200" b="1" dirty="0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Je 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suis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écossais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Je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m’appelle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Ewan. 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J’habite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en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Ecosse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xmlns="" id="{6619AA9E-6EBE-4557-ADBA-A931898F9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109161" y="1757043"/>
            <a:ext cx="625524" cy="77135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8D0FF83B-A323-448C-863D-05D4F99DD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2700201"/>
              </p:ext>
            </p:extLst>
          </p:nvPr>
        </p:nvGraphicFramePr>
        <p:xfrm>
          <a:off x="590739" y="1936745"/>
          <a:ext cx="3966673" cy="4705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2224">
                  <a:extLst>
                    <a:ext uri="{9D8B030D-6E8A-4147-A177-3AD203B41FA5}">
                      <a16:colId xmlns:a16="http://schemas.microsoft.com/office/drawing/2014/main" xmlns="" val="3616585223"/>
                    </a:ext>
                  </a:extLst>
                </a:gridCol>
                <a:gridCol w="1170479">
                  <a:extLst>
                    <a:ext uri="{9D8B030D-6E8A-4147-A177-3AD203B41FA5}">
                      <a16:colId xmlns:a16="http://schemas.microsoft.com/office/drawing/2014/main" xmlns="" val="1585433050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xmlns="" val="2331313013"/>
                    </a:ext>
                  </a:extLst>
                </a:gridCol>
              </a:tblGrid>
              <a:tr h="543379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400" b="1" dirty="0" err="1" smtClean="0">
                          <a:latin typeface="Comic Sans MS" panose="030F0702030302020204" pitchFamily="66" charset="0"/>
                        </a:rPr>
                        <a:t>Nationalités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Nationalities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05792"/>
                  </a:ext>
                </a:extLst>
              </a:tr>
              <a:tr h="295670">
                <a:tc>
                  <a:txBody>
                    <a:bodyPr/>
                    <a:lstStyle/>
                    <a:p>
                      <a:pPr algn="ctr"/>
                      <a:r>
                        <a:rPr lang="en-GB" sz="1300" b="1" i="1" dirty="0" err="1" smtClean="0">
                          <a:latin typeface="Comic Sans MS" panose="030F0702030302020204" pitchFamily="66" charset="0"/>
                        </a:rPr>
                        <a:t>Masculin</a:t>
                      </a:r>
                      <a:endParaRPr lang="en-GB" sz="1300" b="1" i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i="1" dirty="0" err="1" smtClean="0">
                          <a:latin typeface="Comic Sans MS" panose="030F0702030302020204" pitchFamily="66" charset="0"/>
                        </a:rPr>
                        <a:t>Féminin</a:t>
                      </a:r>
                      <a:endParaRPr lang="en-GB" sz="1300" b="1" i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i="1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1373655"/>
                  </a:ext>
                </a:extLst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anglais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anglaise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English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irlandais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irlandaise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Irish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écossais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écossaise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Scottish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français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française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French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portugais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portugaise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Portuguese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gallois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galloise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Welsh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espagnol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espagnole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Comic Sans MS" panose="030F0702030302020204" pitchFamily="66" charset="0"/>
                        </a:rPr>
                        <a:t>Spanish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853863"/>
                  </a:ext>
                </a:extLst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allemand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allemande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German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italien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italie</a:t>
                      </a:r>
                      <a:r>
                        <a:rPr lang="en-GB" sz="1300" u="sng" dirty="0" err="1" smtClean="0">
                          <a:latin typeface="Comic Sans MS" panose="030F0702030302020204" pitchFamily="66" charset="0"/>
                        </a:rPr>
                        <a:t>nn</a:t>
                      </a:r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latin typeface="Comic Sans MS" panose="030F0702030302020204" pitchFamily="66" charset="0"/>
                        </a:rPr>
                        <a:t>Italian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0051480"/>
                  </a:ext>
                </a:extLst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grec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grecque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Greek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britannique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britannique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British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18654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suisse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suisse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Swiss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6006973"/>
                  </a:ext>
                </a:extLst>
              </a:tr>
              <a:tr h="295670"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anose="030F0702030302020204" pitchFamily="66" charset="0"/>
                        </a:rPr>
                        <a:t>belge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err="1" smtClean="0">
                          <a:latin typeface="Comic Sans MS" pitchFamily="66" charset="0"/>
                        </a:rPr>
                        <a:t>belge</a:t>
                      </a:r>
                      <a:endParaRPr lang="en-GB" sz="1300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Belgian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9792568"/>
                  </a:ext>
                </a:extLst>
              </a:tr>
            </a:tbl>
          </a:graphicData>
        </a:graphic>
      </p:graphicFrame>
      <p:pic>
        <p:nvPicPr>
          <p:cNvPr id="27" name="Picture 26" descr="A picture containing toy, doll, lamp&#10;&#10;Description automatically generated">
            <a:extLst>
              <a:ext uri="{FF2B5EF4-FFF2-40B4-BE49-F238E27FC236}">
                <a16:creationId xmlns:a16="http://schemas.microsoft.com/office/drawing/2014/main" xmlns="" id="{0C537648-A01A-40F5-9704-52103B3EA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365" y="1621054"/>
            <a:ext cx="2068930" cy="2068930"/>
          </a:xfrm>
          <a:prstGeom prst="rect">
            <a:avLst/>
          </a:prstGeom>
        </p:spPr>
      </p:pic>
      <p:sp>
        <p:nvSpPr>
          <p:cNvPr id="28" name="Speech Bubble: Oval 18">
            <a:extLst>
              <a:ext uri="{FF2B5EF4-FFF2-40B4-BE49-F238E27FC236}">
                <a16:creationId xmlns:a16="http://schemas.microsoft.com/office/drawing/2014/main" xmlns="" id="{FA1A17A9-19BA-4ADE-BCBC-253826FAB23B}"/>
              </a:ext>
            </a:extLst>
          </p:cNvPr>
          <p:cNvSpPr/>
          <p:nvPr/>
        </p:nvSpPr>
        <p:spPr>
          <a:xfrm flipH="1">
            <a:off x="4705496" y="3775285"/>
            <a:ext cx="2765582" cy="407061"/>
          </a:xfrm>
          <a:prstGeom prst="wedgeEllipseCallout">
            <a:avLst>
              <a:gd name="adj1" fmla="val -67877"/>
              <a:gd name="adj2" fmla="val 54420"/>
            </a:avLst>
          </a:prstGeom>
          <a:solidFill>
            <a:srgbClr val="FF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Quelle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est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sa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nationalité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6967BD1B-8DDD-4D8E-839D-99B25CAC2A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7719394" y="3566727"/>
            <a:ext cx="1248698" cy="1756410"/>
          </a:xfrm>
          <a:prstGeom prst="rect">
            <a:avLst/>
          </a:prstGeom>
        </p:spPr>
      </p:pic>
      <p:sp>
        <p:nvSpPr>
          <p:cNvPr id="31" name="Speech Bubble: Oval 18">
            <a:extLst>
              <a:ext uri="{FF2B5EF4-FFF2-40B4-BE49-F238E27FC236}">
                <a16:creationId xmlns:a16="http://schemas.microsoft.com/office/drawing/2014/main" xmlns="" id="{F30D7B1F-D2B3-47BF-BF1C-80E51C629E83}"/>
              </a:ext>
            </a:extLst>
          </p:cNvPr>
          <p:cNvSpPr/>
          <p:nvPr/>
        </p:nvSpPr>
        <p:spPr>
          <a:xfrm flipH="1">
            <a:off x="5219689" y="4405566"/>
            <a:ext cx="2600541" cy="682131"/>
          </a:xfrm>
          <a:prstGeom prst="wedgeEllipseCallout">
            <a:avLst>
              <a:gd name="adj1" fmla="val 39863"/>
              <a:gd name="adj2" fmla="val 77161"/>
            </a:avLst>
          </a:prstGeom>
          <a:solidFill>
            <a:srgbClr val="FF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200" b="1" dirty="0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Il </a:t>
            </a:r>
            <a:r>
              <a:rPr lang="en-GB" sz="1200" b="1" dirty="0" err="1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est</a:t>
            </a:r>
            <a:r>
              <a:rPr lang="en-GB" sz="1200" b="1" dirty="0" smtClean="0">
                <a:solidFill>
                  <a:srgbClr val="FF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écossais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Il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s’appelle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Ewan</a:t>
            </a:r>
            <a:r>
              <a:rPr lang="en-GB" sz="1200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 </a:t>
            </a:r>
          </a:p>
          <a:p>
            <a:pPr algn="ctr">
              <a:lnSpc>
                <a:spcPct val="115000"/>
              </a:lnSpc>
            </a:pP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Il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habite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en </a:t>
            </a:r>
            <a:r>
              <a:rPr lang="en-GB" sz="1200" dirty="0" err="1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Ecosse</a:t>
            </a:r>
            <a:r>
              <a:rPr lang="en-GB" sz="1200" dirty="0" smtClean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.</a:t>
            </a:r>
            <a:endParaRPr lang="en-GB" sz="1200" dirty="0">
              <a:solidFill>
                <a:srgbClr val="000000"/>
              </a:solidFill>
              <a:latin typeface="Comic Sans MS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xmlns="" id="{B59E3CAD-589F-4CCC-8C0E-14576A1176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851286" y="4984129"/>
            <a:ext cx="625524" cy="771359"/>
          </a:xfrm>
          <a:prstGeom prst="rect">
            <a:avLst/>
          </a:prstGeom>
        </p:spPr>
      </p:pic>
      <p:graphicFrame>
        <p:nvGraphicFramePr>
          <p:cNvPr id="34" name="Table 20">
            <a:extLst>
              <a:ext uri="{FF2B5EF4-FFF2-40B4-BE49-F238E27FC236}">
                <a16:creationId xmlns:a16="http://schemas.microsoft.com/office/drawing/2014/main" xmlns="" id="{9F13DE4F-C8C0-4906-B3B0-3ED35F792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1149968"/>
              </p:ext>
            </p:extLst>
          </p:nvPr>
        </p:nvGraphicFramePr>
        <p:xfrm>
          <a:off x="9029368" y="5544687"/>
          <a:ext cx="290036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9616">
                  <a:extLst>
                    <a:ext uri="{9D8B030D-6E8A-4147-A177-3AD203B41FA5}">
                      <a16:colId xmlns:a16="http://schemas.microsoft.com/office/drawing/2014/main" xmlns="" val="3016009640"/>
                    </a:ext>
                  </a:extLst>
                </a:gridCol>
                <a:gridCol w="1270745">
                  <a:extLst>
                    <a:ext uri="{9D8B030D-6E8A-4147-A177-3AD203B41FA5}">
                      <a16:colId xmlns:a16="http://schemas.microsoft.com/office/drawing/2014/main" xmlns="" val="205223638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Verbs in the third person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179877"/>
                  </a:ext>
                </a:extLst>
              </a:tr>
              <a:tr h="16470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s’appelle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His/her name 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9765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habite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He/she lives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21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Il/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elle</a:t>
                      </a:r>
                      <a:r>
                        <a:rPr lang="en-GB" sz="1100" b="1" i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100" b="1" i="1" dirty="0" err="1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est</a:t>
                      </a:r>
                      <a:endParaRPr lang="en-GB" sz="1100" b="1" i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He/ she is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722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906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A01A3-64C2-4DB2-A68E-8B34EB00F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65CA82-A930-45C5-A7ED-0D40173087D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4b6f6c-7c79-4c22-a118-0a4934cd40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435f415-58c6-4a5d-8e43-6b558a40644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5B0AFB-5C75-466D-90C3-26F5F7E89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210</Words>
  <Application>Microsoft Office PowerPoint</Application>
  <PresentationFormat>Custom</PresentationFormat>
  <Paragraphs>102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113</cp:revision>
  <dcterms:created xsi:type="dcterms:W3CDTF">2020-11-24T09:42:03Z</dcterms:created>
  <dcterms:modified xsi:type="dcterms:W3CDTF">2021-11-10T18:24:17Z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