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3DDB3B-BA4F-374D-33D5-D8C4A7AD1CA6}" v="24" dt="2021-01-19T15:20:37.895"/>
    <p1510:client id="{53ACB590-1C8D-C15B-8097-4E2C911CCDA9}" v="29" dt="2021-01-20T11:04:38.350"/>
    <p1510:client id="{D7F35AD3-D91F-0D4C-77B7-155BCF5DBF64}" v="7" dt="2021-01-19T15:15:30.8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7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n Reardon" userId="S::dawn.reardon@si.liverpool.gov.uk::2b1e1f63-f34a-4e91-bef0-a97b95c3ef47" providerId="AD" clId="Web-{D7F35AD3-D91F-0D4C-77B7-155BCF5DBF64}"/>
    <pc:docChg chg="modSld">
      <pc:chgData name="Dawn Reardon" userId="S::dawn.reardon@si.liverpool.gov.uk::2b1e1f63-f34a-4e91-bef0-a97b95c3ef47" providerId="AD" clId="Web-{D7F35AD3-D91F-0D4C-77B7-155BCF5DBF64}" dt="2021-01-19T15:15:30.831" v="3" actId="1076"/>
      <pc:docMkLst>
        <pc:docMk/>
      </pc:docMkLst>
      <pc:sldChg chg="modSp">
        <pc:chgData name="Dawn Reardon" userId="S::dawn.reardon@si.liverpool.gov.uk::2b1e1f63-f34a-4e91-bef0-a97b95c3ef47" providerId="AD" clId="Web-{D7F35AD3-D91F-0D4C-77B7-155BCF5DBF64}" dt="2021-01-19T15:15:30.831" v="3" actId="1076"/>
        <pc:sldMkLst>
          <pc:docMk/>
          <pc:sldMk cId="2001215886" sldId="256"/>
        </pc:sldMkLst>
        <pc:spChg chg="mod">
          <ac:chgData name="Dawn Reardon" userId="S::dawn.reardon@si.liverpool.gov.uk::2b1e1f63-f34a-4e91-bef0-a97b95c3ef47" providerId="AD" clId="Web-{D7F35AD3-D91F-0D4C-77B7-155BCF5DBF64}" dt="2021-01-19T15:15:26.690" v="2" actId="20577"/>
          <ac:spMkLst>
            <pc:docMk/>
            <pc:sldMk cId="2001215886" sldId="256"/>
            <ac:spMk id="37" creationId="{00000000-0000-0000-0000-000000000000}"/>
          </ac:spMkLst>
        </pc:spChg>
        <pc:picChg chg="mod">
          <ac:chgData name="Dawn Reardon" userId="S::dawn.reardon@si.liverpool.gov.uk::2b1e1f63-f34a-4e91-bef0-a97b95c3ef47" providerId="AD" clId="Web-{D7F35AD3-D91F-0D4C-77B7-155BCF5DBF64}" dt="2021-01-19T15:15:30.831" v="3" actId="1076"/>
          <ac:picMkLst>
            <pc:docMk/>
            <pc:sldMk cId="2001215886" sldId="256"/>
            <ac:picMk id="35" creationId="{2CAE8083-D33A-4EAF-8D9B-9163816279D1}"/>
          </ac:picMkLst>
        </pc:picChg>
      </pc:sldChg>
    </pc:docChg>
  </pc:docChgLst>
  <pc:docChgLst>
    <pc:chgData name="Dawn Reardon" userId="S::dawn.reardon@si.liverpool.gov.uk::2b1e1f63-f34a-4e91-bef0-a97b95c3ef47" providerId="AD" clId="Web-{0A3DDB3B-BA4F-374D-33D5-D8C4A7AD1CA6}"/>
    <pc:docChg chg="modSld">
      <pc:chgData name="Dawn Reardon" userId="S::dawn.reardon@si.liverpool.gov.uk::2b1e1f63-f34a-4e91-bef0-a97b95c3ef47" providerId="AD" clId="Web-{0A3DDB3B-BA4F-374D-33D5-D8C4A7AD1CA6}" dt="2021-01-19T15:20:30.208" v="15"/>
      <pc:docMkLst>
        <pc:docMk/>
      </pc:docMkLst>
      <pc:sldChg chg="modSp">
        <pc:chgData name="Dawn Reardon" userId="S::dawn.reardon@si.liverpool.gov.uk::2b1e1f63-f34a-4e91-bef0-a97b95c3ef47" providerId="AD" clId="Web-{0A3DDB3B-BA4F-374D-33D5-D8C4A7AD1CA6}" dt="2021-01-19T15:20:30.208" v="15"/>
        <pc:sldMkLst>
          <pc:docMk/>
          <pc:sldMk cId="2001215886" sldId="256"/>
        </pc:sldMkLst>
        <pc:graphicFrameChg chg="mod modGraphic">
          <ac:chgData name="Dawn Reardon" userId="S::dawn.reardon@si.liverpool.gov.uk::2b1e1f63-f34a-4e91-bef0-a97b95c3ef47" providerId="AD" clId="Web-{0A3DDB3B-BA4F-374D-33D5-D8C4A7AD1CA6}" dt="2021-01-19T15:20:30.208" v="15"/>
          <ac:graphicFrameMkLst>
            <pc:docMk/>
            <pc:sldMk cId="2001215886" sldId="256"/>
            <ac:graphicFrameMk id="7" creationId="{AAD2566A-4C3B-4E49-AE0E-40E7B7345448}"/>
          </ac:graphicFrameMkLst>
        </pc:graphicFrameChg>
        <pc:graphicFrameChg chg="mod modGraphic">
          <ac:chgData name="Dawn Reardon" userId="S::dawn.reardon@si.liverpool.gov.uk::2b1e1f63-f34a-4e91-bef0-a97b95c3ef47" providerId="AD" clId="Web-{0A3DDB3B-BA4F-374D-33D5-D8C4A7AD1CA6}" dt="2021-01-19T15:19:42.410" v="13"/>
          <ac:graphicFrameMkLst>
            <pc:docMk/>
            <pc:sldMk cId="2001215886" sldId="256"/>
            <ac:graphicFrameMk id="20" creationId="{E6A89808-C652-4042-844A-D46F648A5966}"/>
          </ac:graphicFrameMkLst>
        </pc:graphicFrameChg>
      </pc:sldChg>
    </pc:docChg>
  </pc:docChgLst>
  <pc:docChgLst>
    <pc:chgData name="Dawn Reardon" userId="S::dawn.reardon@si.liverpool.gov.uk::2b1e1f63-f34a-4e91-bef0-a97b95c3ef47" providerId="AD" clId="Web-{53ACB590-1C8D-C15B-8097-4E2C911CCDA9}"/>
    <pc:docChg chg="modSld">
      <pc:chgData name="Dawn Reardon" userId="S::dawn.reardon@si.liverpool.gov.uk::2b1e1f63-f34a-4e91-bef0-a97b95c3ef47" providerId="AD" clId="Web-{53ACB590-1C8D-C15B-8097-4E2C911CCDA9}" dt="2021-01-20T11:04:38.350" v="23"/>
      <pc:docMkLst>
        <pc:docMk/>
      </pc:docMkLst>
      <pc:sldChg chg="modSp">
        <pc:chgData name="Dawn Reardon" userId="S::dawn.reardon@si.liverpool.gov.uk::2b1e1f63-f34a-4e91-bef0-a97b95c3ef47" providerId="AD" clId="Web-{53ACB590-1C8D-C15B-8097-4E2C911CCDA9}" dt="2021-01-20T11:04:38.350" v="23"/>
        <pc:sldMkLst>
          <pc:docMk/>
          <pc:sldMk cId="2001215886" sldId="256"/>
        </pc:sldMkLst>
        <pc:graphicFrameChg chg="modGraphic">
          <ac:chgData name="Dawn Reardon" userId="S::dawn.reardon@si.liverpool.gov.uk::2b1e1f63-f34a-4e91-bef0-a97b95c3ef47" providerId="AD" clId="Web-{53ACB590-1C8D-C15B-8097-4E2C911CCDA9}" dt="2021-01-20T11:04:38.350" v="23"/>
          <ac:graphicFrameMkLst>
            <pc:docMk/>
            <pc:sldMk cId="2001215886" sldId="256"/>
            <ac:graphicFrameMk id="7" creationId="{AAD2566A-4C3B-4E49-AE0E-40E7B7345448}"/>
          </ac:graphicFrameMkLst>
        </pc:graphicFrameChg>
        <pc:graphicFrameChg chg="mod modGraphic">
          <ac:chgData name="Dawn Reardon" userId="S::dawn.reardon@si.liverpool.gov.uk::2b1e1f63-f34a-4e91-bef0-a97b95c3ef47" providerId="AD" clId="Web-{53ACB590-1C8D-C15B-8097-4E2C911CCDA9}" dt="2021-01-20T11:04:05.005" v="21"/>
          <ac:graphicFrameMkLst>
            <pc:docMk/>
            <pc:sldMk cId="2001215886" sldId="256"/>
            <ac:graphicFrameMk id="19" creationId="{E6A89808-C652-4042-844A-D46F648A5966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1A54CF-8FC3-4CD6-89F3-ADA521B69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573301E-2447-43AE-8111-BFC33EA98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FE850D-CEE2-4068-9690-88F380B3C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364B-0100-4C1C-865B-621DABA989E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29D5CB-8FF2-4EEA-AE8C-DAE91A93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902BC1A-4CCC-4F3C-8ED8-4510ECCB1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312A-5018-4E15-8DC6-C339CD059F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6408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47FF28-2524-4D6B-BB23-6487C1644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99B7D0-1663-4803-97FF-6A8DA4DEE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5833244-6523-4971-80E9-31D206AA0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364B-0100-4C1C-865B-621DABA989E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2DB81AB-AC04-44DA-AA1D-D8A26E3C9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096B76-0BA2-4764-BB2F-FD50176D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312A-5018-4E15-8DC6-C339CD059F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7025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A856AD4-5E0F-4A1E-8463-2823FD215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EEAA14C-EA16-4FF3-A407-B53B83EE3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48D668-87FC-4E46-90B5-D11D7DBD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364B-0100-4C1C-865B-621DABA989E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D156F7-E795-46E9-B628-AFC2445A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94A716-832B-444E-8B31-AF23395A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312A-5018-4E15-8DC6-C339CD059F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8834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016639-DD8A-4ECF-8603-4DA11F51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80FBBF-77F0-41DB-BAAB-D08B8265C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A4114B-D7A0-467E-83A0-D5A85E1AD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364B-0100-4C1C-865B-621DABA989E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107B99-3954-4BDD-83DE-40A45A466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A0F5FA-2B9C-4DEB-93DF-92D17369F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312A-5018-4E15-8DC6-C339CD059F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3703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DD6954-03EA-45A7-BB84-5E6AEA316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888BA3-39D7-43B6-9252-4A09F3636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79B2B0-49B4-40D1-B9EC-BB4BD96D1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364B-0100-4C1C-865B-621DABA989E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D3F612-EE10-462F-A7AC-0A796DE4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461D35-476B-4971-8340-3EC21FF4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312A-5018-4E15-8DC6-C339CD059F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98758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2A088C-9BDD-4EC4-8BD6-67CB60F43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157809-4F8B-4B4C-827B-CBE952350A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638E415-7548-4AD6-987F-4FD9E7060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59DC09B-A034-4946-86C1-D77DDC11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364B-0100-4C1C-865B-621DABA989E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ACB0945-C014-4134-9D06-B44368E1B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0CBE7-BF75-4B71-9C0F-E94D03568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312A-5018-4E15-8DC6-C339CD059F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2543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8B5ED9-87FD-451B-86B6-65B592314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9E029C-EC1D-4059-A2C5-995B9562B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032FCDA-F912-44CC-980B-0F861DC4D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ACA2B22-592E-42C7-A70B-80C72AB5C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C4B4BE5-F5C4-43A4-A0EB-59DE9D84AA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6CCFC6C-4B37-4CA1-B1F2-EF3F8E5F0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364B-0100-4C1C-865B-621DABA989E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7216FAB-25B8-4E50-BB73-2DD6B3046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F1FB3C6-A001-49E0-AE00-C660FA42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312A-5018-4E15-8DC6-C339CD059F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1415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C76C32-1CE7-418A-94BE-D6554FB59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FB6B869-55ED-4F5B-A5A9-EED165698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364B-0100-4C1C-865B-621DABA989E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628D2F0-742D-4F3F-9A6E-80763FCE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B6471D3-EF29-445F-B9D5-437A6C951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312A-5018-4E15-8DC6-C339CD059F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02768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FDBDD6C-1950-48BC-AAEA-2C3A4C0C3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364B-0100-4C1C-865B-621DABA989E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B3A3C66-8698-40D8-9C58-FE9662ACF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D4F280F-7FDD-482B-9E63-6CF38E102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312A-5018-4E15-8DC6-C339CD059F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7511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3F5FD1-A130-45AA-BEA5-9D1975565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58EC83-7C8A-460C-B955-FEA062A51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9E3E740-620D-4290-AAEB-C60BDF6B3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230AEA-4B33-495D-B73C-0AC76048D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364B-0100-4C1C-865B-621DABA989E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C7AEBD7-93E9-43E4-94F7-7263342F0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E535AFC-A36F-412C-81FE-14CC7C4C2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312A-5018-4E15-8DC6-C339CD059F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1226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FA2AD0-DD6E-4E85-B901-DA9D0AABC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161044A-056B-4C7F-969F-C83ECB9F9A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37BD3B2-2A38-4858-AB33-69CF9C61A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9842D15-3DD7-493A-9B88-C5EAE7A67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364B-0100-4C1C-865B-621DABA989E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4937265-EE14-44AB-ADE8-1CFE9EEB1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CD65581-AA6B-4D55-AFB5-ADA52619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1312A-5018-4E15-8DC6-C339CD059F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7761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5D91F86-146D-43CE-9F37-ABC875F8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8603E-2FA8-453E-BB20-2CC945157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7C1A91-D431-40DE-9E49-E1FCB178B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364B-0100-4C1C-865B-621DABA989E9}" type="datetimeFigureOut">
              <a:rPr lang="en-GB" smtClean="0"/>
              <a:pPr/>
              <a:t>10/11/2021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17D371-906D-4BC4-8292-14B4F667F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63346A-28D2-49C2-85F6-8C59D204F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1312A-5018-4E15-8DC6-C339CD059F1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75332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about:blank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hyperlink" Target="https://pixabay.com/en/detective-investigation-man-police-311684/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75882978-B30C-406D-A009-BF18F5346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4149" y="105235"/>
            <a:ext cx="2995308" cy="655636"/>
          </a:xfrm>
          <a:prstGeom prst="rect">
            <a:avLst/>
          </a:prstGeom>
          <a:noFill/>
          <a:ln w="25400">
            <a:solidFill>
              <a:srgbClr val="99195E"/>
            </a:solidFill>
            <a:miter lim="4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74295" tIns="37148" rIns="74295" bIns="37148" anchor="t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25" b="1" dirty="0">
                <a:solidFill>
                  <a:srgbClr val="000000"/>
                </a:solidFill>
                <a:latin typeface="Comic Sans MS" panose="030F0702030302020204" pitchFamily="66" charset="0"/>
                <a:ea typeface="Arial Unicode MS"/>
                <a:cs typeface="Arial Unicode MS"/>
              </a:rPr>
              <a:t>French Year 5, Spring 2 Rooms and Furniture</a:t>
            </a:r>
            <a:endParaRPr lang="en-GB" sz="894" dirty="0">
              <a:solidFill>
                <a:srgbClr val="000000"/>
              </a:solidFill>
              <a:latin typeface="Helvetica Neue"/>
              <a:ea typeface="Arial Unicode MS"/>
              <a:cs typeface="Arial Unicode M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C4D6100-26DC-4143-BAF2-D6DC12C1601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748" y="226643"/>
            <a:ext cx="1990725" cy="445770"/>
          </a:xfrm>
          <a:prstGeom prst="rect">
            <a:avLst/>
          </a:prstGeom>
        </p:spPr>
      </p:pic>
      <p:graphicFrame>
        <p:nvGraphicFramePr>
          <p:cNvPr id="7" name="Table 13">
            <a:extLst>
              <a:ext uri="{FF2B5EF4-FFF2-40B4-BE49-F238E27FC236}">
                <a16:creationId xmlns="" xmlns:a16="http://schemas.microsoft.com/office/drawing/2014/main" id="{AAD2566A-4C3B-4E49-AE0E-40E7B7345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73398598"/>
              </p:ext>
            </p:extLst>
          </p:nvPr>
        </p:nvGraphicFramePr>
        <p:xfrm>
          <a:off x="131353" y="822121"/>
          <a:ext cx="5697188" cy="1669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4263">
                  <a:extLst>
                    <a:ext uri="{9D8B030D-6E8A-4147-A177-3AD203B41FA5}">
                      <a16:colId xmlns="" xmlns:a16="http://schemas.microsoft.com/office/drawing/2014/main" val="523489361"/>
                    </a:ext>
                  </a:extLst>
                </a:gridCol>
                <a:gridCol w="2722925">
                  <a:extLst>
                    <a:ext uri="{9D8B030D-6E8A-4147-A177-3AD203B41FA5}">
                      <a16:colId xmlns="" xmlns:a16="http://schemas.microsoft.com/office/drawing/2014/main" val="3485007444"/>
                    </a:ext>
                  </a:extLst>
                </a:gridCol>
              </a:tblGrid>
              <a:tr h="29779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Key Questions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11166884"/>
                  </a:ext>
                </a:extLst>
              </a:tr>
              <a:tr h="337999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omic Sans MS"/>
                        </a:rPr>
                        <a:t>Comment </a:t>
                      </a:r>
                      <a:r>
                        <a:rPr lang="en-GB" sz="1200" b="1" dirty="0" err="1">
                          <a:latin typeface="Comic Sans MS"/>
                        </a:rPr>
                        <a:t>est</a:t>
                      </a:r>
                      <a:r>
                        <a:rPr lang="en-GB" sz="1200" b="1" dirty="0">
                          <a:latin typeface="Comic Sans MS"/>
                        </a:rPr>
                        <a:t> ta </a:t>
                      </a:r>
                      <a:r>
                        <a:rPr lang="en-GB" sz="1200" b="1" dirty="0" err="1">
                          <a:latin typeface="Comic Sans MS"/>
                        </a:rPr>
                        <a:t>maison</a:t>
                      </a:r>
                      <a:r>
                        <a:rPr lang="en-GB" sz="1200" b="1" dirty="0">
                          <a:latin typeface="Comic Sans MS"/>
                        </a:rPr>
                        <a:t>?</a:t>
                      </a:r>
                    </a:p>
                    <a:p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-Ma </a:t>
                      </a:r>
                      <a:r>
                        <a:rPr lang="en-GB" sz="1200" b="1" dirty="0" err="1">
                          <a:latin typeface="Comic Sans MS" panose="030F0702030302020204" pitchFamily="66" charset="0"/>
                        </a:rPr>
                        <a:t>maison</a:t>
                      </a:r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dirty="0" err="1">
                          <a:latin typeface="Comic Sans MS" panose="030F0702030302020204" pitchFamily="66" charset="0"/>
                        </a:rPr>
                        <a:t>est</a:t>
                      </a:r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…</a:t>
                      </a:r>
                    </a:p>
                    <a:p>
                      <a:r>
                        <a:rPr lang="en-GB" sz="1200" b="1" dirty="0">
                          <a:latin typeface="Comic Sans MS"/>
                        </a:rPr>
                        <a:t>-Dans ma </a:t>
                      </a:r>
                      <a:r>
                        <a:rPr lang="en-GB" sz="1200" b="1" dirty="0" err="1">
                          <a:latin typeface="Comic Sans MS"/>
                        </a:rPr>
                        <a:t>maison</a:t>
                      </a:r>
                      <a:r>
                        <a:rPr lang="en-GB" sz="1200" b="1" dirty="0">
                          <a:latin typeface="Comic Sans MS"/>
                        </a:rPr>
                        <a:t> il y a …</a:t>
                      </a:r>
                    </a:p>
                    <a:p>
                      <a:r>
                        <a:rPr lang="en-GB" sz="1200" b="1" dirty="0" err="1">
                          <a:latin typeface="Comic Sans MS"/>
                        </a:rPr>
                        <a:t>Qu’est-ce</a:t>
                      </a:r>
                      <a:r>
                        <a:rPr lang="en-GB" sz="1200" b="1" dirty="0">
                          <a:latin typeface="Comic Sans MS"/>
                        </a:rPr>
                        <a:t> </a:t>
                      </a:r>
                      <a:r>
                        <a:rPr lang="en-GB" sz="1200" b="1" dirty="0" err="1">
                          <a:latin typeface="Comic Sans MS"/>
                        </a:rPr>
                        <a:t>qu’il</a:t>
                      </a:r>
                      <a:r>
                        <a:rPr lang="en-GB" sz="1200" b="1" dirty="0">
                          <a:latin typeface="Comic Sans MS"/>
                        </a:rPr>
                        <a:t> y a dans ta chambre?</a:t>
                      </a:r>
                    </a:p>
                    <a:p>
                      <a:r>
                        <a:rPr lang="en-GB" sz="1200" b="1" dirty="0">
                          <a:latin typeface="Comic Sans MS"/>
                        </a:rPr>
                        <a:t>-Dans ma chambre il y a …</a:t>
                      </a:r>
                    </a:p>
                    <a:p>
                      <a:r>
                        <a:rPr lang="en-GB" sz="1200" b="1" dirty="0" err="1">
                          <a:latin typeface="Comic Sans MS" panose="030F0702030302020204" pitchFamily="66" charset="0"/>
                        </a:rPr>
                        <a:t>Où</a:t>
                      </a:r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dirty="0" err="1">
                          <a:latin typeface="Comic Sans MS" panose="030F0702030302020204" pitchFamily="66" charset="0"/>
                        </a:rPr>
                        <a:t>est</a:t>
                      </a:r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 le/</a:t>
                      </a:r>
                      <a:r>
                        <a:rPr lang="en-GB" sz="1200" b="1" baseline="0" dirty="0">
                          <a:latin typeface="Comic Sans MS" panose="030F0702030302020204" pitchFamily="66" charset="0"/>
                        </a:rPr>
                        <a:t> la…?</a:t>
                      </a:r>
                    </a:p>
                    <a:p>
                      <a:r>
                        <a:rPr lang="en-GB" sz="1200" b="1" baseline="0" dirty="0">
                          <a:latin typeface="Comic Sans MS" panose="030F0702030302020204" pitchFamily="66" charset="0"/>
                        </a:rPr>
                        <a:t>- Le/ la </a:t>
                      </a:r>
                      <a:r>
                        <a:rPr lang="en-GB" sz="1200" b="1" baseline="0" dirty="0" err="1">
                          <a:latin typeface="Comic Sans MS" panose="030F0702030302020204" pitchFamily="66" charset="0"/>
                        </a:rPr>
                        <a:t>est</a:t>
                      </a:r>
                      <a:r>
                        <a:rPr lang="en-GB" sz="1200" b="1" baseline="0" dirty="0">
                          <a:latin typeface="Comic Sans MS" panose="030F0702030302020204" pitchFamily="66" charset="0"/>
                        </a:rPr>
                        <a:t>…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Comic Sans MS" panose="030F0702030302020204" pitchFamily="66" charset="0"/>
                        </a:rPr>
                        <a:t>What is your house like?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200" dirty="0">
                          <a:latin typeface="Comic Sans MS" panose="030F0702030302020204" pitchFamily="66" charset="0"/>
                        </a:rPr>
                        <a:t>My house is…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200" dirty="0">
                          <a:latin typeface="Comic Sans MS" panose="030F0702030302020204" pitchFamily="66" charset="0"/>
                        </a:rPr>
                        <a:t>In my house there is/ are…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GB" sz="1200" dirty="0">
                          <a:latin typeface="Comic Sans MS" panose="030F0702030302020204" pitchFamily="66" charset="0"/>
                        </a:rPr>
                        <a:t>What is in your bedroom?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GB" sz="1200" dirty="0">
                          <a:latin typeface="Comic Sans MS" panose="030F0702030302020204" pitchFamily="66" charset="0"/>
                        </a:rPr>
                        <a:t>In my bedroom there is/are…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GB" sz="1200" dirty="0">
                          <a:latin typeface="Comic Sans MS" panose="030F0702030302020204" pitchFamily="66" charset="0"/>
                        </a:rPr>
                        <a:t>Where is the…?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en-GB" sz="1200" dirty="0">
                          <a:latin typeface="Comic Sans MS"/>
                        </a:rPr>
                        <a:t>-The .. is…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11208342"/>
                  </a:ext>
                </a:extLst>
              </a:tr>
            </a:tbl>
          </a:graphicData>
        </a:graphic>
      </p:graphicFrame>
      <p:graphicFrame>
        <p:nvGraphicFramePr>
          <p:cNvPr id="10" name="Table 40">
            <a:extLst>
              <a:ext uri="{FF2B5EF4-FFF2-40B4-BE49-F238E27FC236}">
                <a16:creationId xmlns="" xmlns:a16="http://schemas.microsoft.com/office/drawing/2014/main" id="{3FFCBE02-89AF-4AE9-A654-8B13A0EF5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299181"/>
              </p:ext>
            </p:extLst>
          </p:nvPr>
        </p:nvGraphicFramePr>
        <p:xfrm>
          <a:off x="148281" y="5771696"/>
          <a:ext cx="11837772" cy="7825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9774">
                  <a:extLst>
                    <a:ext uri="{9D8B030D-6E8A-4147-A177-3AD203B41FA5}">
                      <a16:colId xmlns="" xmlns:a16="http://schemas.microsoft.com/office/drawing/2014/main" val="4179651697"/>
                    </a:ext>
                  </a:extLst>
                </a:gridCol>
                <a:gridCol w="1276777">
                  <a:extLst>
                    <a:ext uri="{9D8B030D-6E8A-4147-A177-3AD203B41FA5}">
                      <a16:colId xmlns="" xmlns:a16="http://schemas.microsoft.com/office/drawing/2014/main" val="513241125"/>
                    </a:ext>
                  </a:extLst>
                </a:gridCol>
                <a:gridCol w="1046206">
                  <a:extLst>
                    <a:ext uri="{9D8B030D-6E8A-4147-A177-3AD203B41FA5}">
                      <a16:colId xmlns="" xmlns:a16="http://schemas.microsoft.com/office/drawing/2014/main" val="2933134691"/>
                    </a:ext>
                  </a:extLst>
                </a:gridCol>
                <a:gridCol w="1054443">
                  <a:extLst>
                    <a:ext uri="{9D8B030D-6E8A-4147-A177-3AD203B41FA5}">
                      <a16:colId xmlns="" xmlns:a16="http://schemas.microsoft.com/office/drawing/2014/main" val="4220384677"/>
                    </a:ext>
                  </a:extLst>
                </a:gridCol>
                <a:gridCol w="1252151">
                  <a:extLst>
                    <a:ext uri="{9D8B030D-6E8A-4147-A177-3AD203B41FA5}">
                      <a16:colId xmlns="" xmlns:a16="http://schemas.microsoft.com/office/drawing/2014/main" val="1154099205"/>
                    </a:ext>
                  </a:extLst>
                </a:gridCol>
                <a:gridCol w="1112109">
                  <a:extLst>
                    <a:ext uri="{9D8B030D-6E8A-4147-A177-3AD203B41FA5}">
                      <a16:colId xmlns="" xmlns:a16="http://schemas.microsoft.com/office/drawing/2014/main" val="2541732350"/>
                    </a:ext>
                  </a:extLst>
                </a:gridCol>
                <a:gridCol w="1128583">
                  <a:extLst>
                    <a:ext uri="{9D8B030D-6E8A-4147-A177-3AD203B41FA5}">
                      <a16:colId xmlns="" xmlns:a16="http://schemas.microsoft.com/office/drawing/2014/main" val="2218071610"/>
                    </a:ext>
                  </a:extLst>
                </a:gridCol>
                <a:gridCol w="134276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35924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375718">
                  <a:extLst>
                    <a:ext uri="{9D8B030D-6E8A-4147-A177-3AD203B41FA5}">
                      <a16:colId xmlns="" xmlns:a16="http://schemas.microsoft.com/office/drawing/2014/main" val="149698267"/>
                    </a:ext>
                  </a:extLst>
                </a:gridCol>
              </a:tblGrid>
              <a:tr h="319361">
                <a:tc gridSpan="10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Les </a:t>
                      </a:r>
                      <a:r>
                        <a:rPr lang="en-GB" sz="1200" b="1" dirty="0" err="1">
                          <a:latin typeface="Comic Sans MS" panose="030F0702030302020204" pitchFamily="66" charset="0"/>
                        </a:rPr>
                        <a:t>Nombres</a:t>
                      </a:r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 70 à 79  – Numbers from 70 to 79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4431675"/>
                  </a:ext>
                </a:extLst>
              </a:tr>
              <a:tr h="463233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omic Sans MS" panose="030F0702030302020204" pitchFamily="66" charset="0"/>
                        </a:rPr>
                        <a:t>70</a:t>
                      </a:r>
                    </a:p>
                    <a:p>
                      <a:pPr algn="ctr"/>
                      <a:r>
                        <a:rPr lang="en-GB" sz="900" b="1" dirty="0" err="1">
                          <a:latin typeface="Comic Sans MS" panose="030F0702030302020204" pitchFamily="66" charset="0"/>
                        </a:rPr>
                        <a:t>soixante-dix</a:t>
                      </a:r>
                      <a:endParaRPr lang="en-GB" sz="9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omic Sans MS" panose="030F0702030302020204" pitchFamily="66" charset="0"/>
                        </a:rPr>
                        <a:t>71</a:t>
                      </a:r>
                    </a:p>
                    <a:p>
                      <a:pPr algn="ctr"/>
                      <a:r>
                        <a:rPr lang="en-GB" sz="900" b="1" dirty="0" err="1">
                          <a:latin typeface="Comic Sans MS" panose="030F0702030302020204" pitchFamily="66" charset="0"/>
                        </a:rPr>
                        <a:t>soixante</a:t>
                      </a:r>
                      <a:r>
                        <a:rPr lang="en-GB" sz="900" b="1" dirty="0">
                          <a:latin typeface="Comic Sans MS" panose="030F0702030302020204" pitchFamily="66" charset="0"/>
                        </a:rPr>
                        <a:t>- et-</a:t>
                      </a:r>
                      <a:r>
                        <a:rPr lang="en-GB" sz="900" b="1" dirty="0" err="1">
                          <a:latin typeface="Comic Sans MS" panose="030F0702030302020204" pitchFamily="66" charset="0"/>
                        </a:rPr>
                        <a:t>onze</a:t>
                      </a:r>
                      <a:endParaRPr lang="en-GB" sz="9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Comic Sans MS" panose="030F0702030302020204" pitchFamily="66" charset="0"/>
                        </a:rPr>
                        <a:t>72</a:t>
                      </a:r>
                    </a:p>
                    <a:p>
                      <a:pPr algn="ctr"/>
                      <a:r>
                        <a:rPr lang="en-GB" sz="900" b="1" dirty="0" err="1">
                          <a:latin typeface="Comic Sans MS" panose="030F0702030302020204" pitchFamily="66" charset="0"/>
                        </a:rPr>
                        <a:t>soixante-douze</a:t>
                      </a:r>
                      <a:endParaRPr lang="en-GB" sz="9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omic Sans MS" panose="030F0702030302020204" pitchFamily="66" charset="0"/>
                        </a:rPr>
                        <a:t>73</a:t>
                      </a:r>
                    </a:p>
                    <a:p>
                      <a:pPr algn="ctr"/>
                      <a:r>
                        <a:rPr lang="en-GB" sz="900" b="1" dirty="0" err="1">
                          <a:latin typeface="Comic Sans MS" panose="030F0702030302020204" pitchFamily="66" charset="0"/>
                        </a:rPr>
                        <a:t>soixante-treize</a:t>
                      </a:r>
                      <a:endParaRPr lang="en-GB" sz="9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Comic Sans MS" panose="030F0702030302020204" pitchFamily="66" charset="0"/>
                        </a:rPr>
                        <a:t>74</a:t>
                      </a:r>
                    </a:p>
                    <a:p>
                      <a:pPr algn="ctr"/>
                      <a:r>
                        <a:rPr lang="en-GB" sz="900" b="1" dirty="0" err="1">
                          <a:latin typeface="Comic Sans MS" panose="030F0702030302020204" pitchFamily="66" charset="0"/>
                        </a:rPr>
                        <a:t>soixante-quatorze</a:t>
                      </a:r>
                      <a:endParaRPr lang="en-GB" sz="9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latin typeface="Comic Sans MS" panose="030F0702030302020204" pitchFamily="66" charset="0"/>
                        </a:rPr>
                        <a:t>75</a:t>
                      </a:r>
                    </a:p>
                    <a:p>
                      <a:pPr algn="ctr"/>
                      <a:r>
                        <a:rPr lang="en-GB" sz="900" b="1" dirty="0" err="1">
                          <a:latin typeface="Comic Sans MS" panose="030F0702030302020204" pitchFamily="66" charset="0"/>
                        </a:rPr>
                        <a:t>soixante-qu</a:t>
                      </a:r>
                      <a:r>
                        <a:rPr lang="en-GB" sz="900" b="1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in</a:t>
                      </a:r>
                      <a:r>
                        <a:rPr lang="en-GB" sz="900" b="1" dirty="0" err="1">
                          <a:latin typeface="Comic Sans MS" panose="030F0702030302020204" pitchFamily="66" charset="0"/>
                        </a:rPr>
                        <a:t>ze</a:t>
                      </a:r>
                      <a:endParaRPr lang="en-GB" sz="9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omic Sans MS" panose="030F0702030302020204" pitchFamily="66" charset="0"/>
                        </a:rPr>
                        <a:t>76</a:t>
                      </a:r>
                    </a:p>
                    <a:p>
                      <a:pPr algn="ctr"/>
                      <a:r>
                        <a:rPr lang="en-GB" sz="900" b="1" dirty="0" err="1">
                          <a:latin typeface="Comic Sans MS" panose="030F0702030302020204" pitchFamily="66" charset="0"/>
                        </a:rPr>
                        <a:t>soixante</a:t>
                      </a:r>
                      <a:r>
                        <a:rPr lang="en-GB" sz="900" b="1" dirty="0">
                          <a:latin typeface="Comic Sans MS" panose="030F0702030302020204" pitchFamily="66" charset="0"/>
                        </a:rPr>
                        <a:t>-seize</a:t>
                      </a: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omic Sans MS" panose="030F0702030302020204" pitchFamily="66" charset="0"/>
                        </a:rPr>
                        <a:t>77</a:t>
                      </a:r>
                    </a:p>
                    <a:p>
                      <a:pPr algn="ctr"/>
                      <a:r>
                        <a:rPr lang="en-GB" sz="900" b="1" dirty="0" err="1">
                          <a:latin typeface="Comic Sans MS" panose="030F0702030302020204" pitchFamily="66" charset="0"/>
                        </a:rPr>
                        <a:t>soixante-dix-sept</a:t>
                      </a:r>
                      <a:endParaRPr lang="en-GB" sz="9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omic Sans MS" panose="030F0702030302020204" pitchFamily="66" charset="0"/>
                        </a:rPr>
                        <a:t>78</a:t>
                      </a:r>
                    </a:p>
                    <a:p>
                      <a:pPr algn="ctr"/>
                      <a:r>
                        <a:rPr lang="en-GB" sz="900" b="1" dirty="0" err="1">
                          <a:latin typeface="Comic Sans MS" panose="030F0702030302020204" pitchFamily="66" charset="0"/>
                        </a:rPr>
                        <a:t>soixante-dix-huit</a:t>
                      </a:r>
                      <a:endParaRPr lang="en-GB" sz="9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latin typeface="Comic Sans MS" panose="030F0702030302020204" pitchFamily="66" charset="0"/>
                        </a:rPr>
                        <a:t>79</a:t>
                      </a:r>
                    </a:p>
                    <a:p>
                      <a:pPr algn="ctr"/>
                      <a:r>
                        <a:rPr lang="en-GB" sz="900" b="1" dirty="0" err="1">
                          <a:latin typeface="Comic Sans MS" panose="030F0702030302020204" pitchFamily="66" charset="0"/>
                        </a:rPr>
                        <a:t>soixante-dix-neuf</a:t>
                      </a:r>
                      <a:endParaRPr lang="en-GB" sz="9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0933339"/>
                  </a:ext>
                </a:extLst>
              </a:tr>
            </a:tbl>
          </a:graphicData>
        </a:graphic>
      </p:graphicFrame>
      <p:pic>
        <p:nvPicPr>
          <p:cNvPr id="26" name="Picture 25" descr="A picture containing clock&#10;&#10;Description automatically generated">
            <a:extLst>
              <a:ext uri="{FF2B5EF4-FFF2-40B4-BE49-F238E27FC236}">
                <a16:creationId xmlns="" xmlns:a16="http://schemas.microsoft.com/office/drawing/2014/main" id="{D2052B9F-AFB6-4ED8-B60E-A9908B6031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11450463" y="4023428"/>
            <a:ext cx="626207" cy="1294911"/>
          </a:xfrm>
          <a:prstGeom prst="rect">
            <a:avLst/>
          </a:prstGeom>
        </p:spPr>
      </p:pic>
      <p:sp>
        <p:nvSpPr>
          <p:cNvPr id="25" name="Speech Bubble: Oval 24">
            <a:extLst>
              <a:ext uri="{FF2B5EF4-FFF2-40B4-BE49-F238E27FC236}">
                <a16:creationId xmlns="" xmlns:a16="http://schemas.microsoft.com/office/drawing/2014/main" id="{F476D1A0-782F-4239-97C9-5A36942E96BA}"/>
              </a:ext>
            </a:extLst>
          </p:cNvPr>
          <p:cNvSpPr/>
          <p:nvPr/>
        </p:nvSpPr>
        <p:spPr>
          <a:xfrm flipH="1">
            <a:off x="6854082" y="1235677"/>
            <a:ext cx="1754458" cy="839802"/>
          </a:xfrm>
          <a:prstGeom prst="wedgeEllipseCallout">
            <a:avLst>
              <a:gd name="adj1" fmla="val 68164"/>
              <a:gd name="adj2" fmla="val -36235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Qu’est-ce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qu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’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il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y a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dans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ta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chambre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E6A89808-C652-4042-844A-D46F648A5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48001671"/>
              </p:ext>
            </p:extLst>
          </p:nvPr>
        </p:nvGraphicFramePr>
        <p:xfrm>
          <a:off x="135077" y="2877424"/>
          <a:ext cx="3363963" cy="2322010"/>
        </p:xfrm>
        <a:graphic>
          <a:graphicData uri="http://schemas.openxmlformats.org/drawingml/2006/table">
            <a:tbl>
              <a:tblPr firstRow="1" firstCol="1" bandRow="1"/>
              <a:tblGrid>
                <a:gridCol w="2162528">
                  <a:extLst>
                    <a:ext uri="{9D8B030D-6E8A-4147-A177-3AD203B41FA5}">
                      <a16:colId xmlns="" xmlns:a16="http://schemas.microsoft.com/office/drawing/2014/main" val="625691611"/>
                    </a:ext>
                  </a:extLst>
                </a:gridCol>
                <a:gridCol w="1201435">
                  <a:extLst>
                    <a:ext uri="{9D8B030D-6E8A-4147-A177-3AD203B41FA5}">
                      <a16:colId xmlns="" xmlns:a16="http://schemas.microsoft.com/office/drawing/2014/main" val="3325612597"/>
                    </a:ext>
                  </a:extLst>
                </a:gridCol>
              </a:tblGrid>
              <a:tr h="19050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 </a:t>
                      </a:r>
                      <a:r>
                        <a:rPr lang="en-GB" sz="1200" b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Pièces</a:t>
                      </a: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/Rooms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78257523"/>
                  </a:ext>
                </a:extLst>
              </a:tr>
              <a:tr h="20660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un/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</a:t>
                      </a: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(masculine)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0716717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salon 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lounge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7343233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bureau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study/ office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3422091"/>
                  </a:ext>
                </a:extLst>
              </a:tr>
              <a:tr h="25546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 err="1"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/ la (feminine]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2728507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cuisine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kitchen 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omic Sans MS"/>
                        </a:rPr>
                        <a:t>chambre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bedroom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2932431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omic Sans MS"/>
                        </a:rPr>
                        <a:t>salle à manger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dining room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7607405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omic Sans MS"/>
                        </a:rPr>
                        <a:t>salle de </a:t>
                      </a:r>
                      <a:r>
                        <a:rPr lang="en-GB" sz="1200" b="1" dirty="0" err="1">
                          <a:latin typeface="Comic Sans MS"/>
                        </a:rPr>
                        <a:t>ba</a:t>
                      </a:r>
                      <a:r>
                        <a:rPr lang="en-GB" sz="1200" b="1" dirty="0" err="1">
                          <a:solidFill>
                            <a:srgbClr val="FF0000"/>
                          </a:solidFill>
                          <a:latin typeface="Comic Sans MS"/>
                        </a:rPr>
                        <a:t>in</a:t>
                      </a:r>
                      <a:r>
                        <a:rPr lang="en-GB" sz="1200" b="1" dirty="0" err="1">
                          <a:latin typeface="Comic Sans MS"/>
                        </a:rPr>
                        <a:t>s</a:t>
                      </a:r>
                      <a:endParaRPr lang="en-GB" sz="1200" b="1" dirty="0">
                        <a:latin typeface="Comic Sans MS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bathroom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E6A89808-C652-4042-844A-D46F648A5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80260752"/>
              </p:ext>
            </p:extLst>
          </p:nvPr>
        </p:nvGraphicFramePr>
        <p:xfrm>
          <a:off x="8441501" y="968970"/>
          <a:ext cx="3644617" cy="2939290"/>
        </p:xfrm>
        <a:graphic>
          <a:graphicData uri="http://schemas.openxmlformats.org/drawingml/2006/table">
            <a:tbl>
              <a:tblPr firstRow="1" firstCol="1" bandRow="1"/>
              <a:tblGrid>
                <a:gridCol w="2027211">
                  <a:extLst>
                    <a:ext uri="{9D8B030D-6E8A-4147-A177-3AD203B41FA5}">
                      <a16:colId xmlns="" xmlns:a16="http://schemas.microsoft.com/office/drawing/2014/main" val="625691611"/>
                    </a:ext>
                  </a:extLst>
                </a:gridCol>
                <a:gridCol w="1617406">
                  <a:extLst>
                    <a:ext uri="{9D8B030D-6E8A-4147-A177-3AD203B41FA5}">
                      <a16:colId xmlns="" xmlns:a16="http://schemas.microsoft.com/office/drawing/2014/main" val="3325612597"/>
                    </a:ext>
                  </a:extLst>
                </a:gridCol>
              </a:tblGrid>
              <a:tr h="2789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Les</a:t>
                      </a:r>
                      <a:r>
                        <a:rPr lang="en-GB" sz="1200" b="1" baseline="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 Meubles/ Furniture</a:t>
                      </a:r>
                      <a:endParaRPr lang="en-GB" sz="1200" dirty="0">
                        <a:effectLst/>
                        <a:latin typeface="Comic Sans MS"/>
                        <a:ea typeface="Times New Roman" panose="02020603050405020304" pitchFamily="18" charset="0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78257523"/>
                  </a:ext>
                </a:extLst>
              </a:tr>
              <a:tr h="20660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un/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le</a:t>
                      </a: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(masculine)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0716717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lit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bed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7343233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omic Sans MS"/>
                        </a:rPr>
                        <a:t>tapis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rug/ carpet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3422091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bureau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desk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poster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poster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546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 err="1">
                          <a:latin typeface="Comic Sans MS" panose="030F0702030302020204" pitchFamily="66" charset="0"/>
                        </a:rPr>
                        <a:t>une</a:t>
                      </a:r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/ la (feminine]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2728507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latin typeface="Comic Sans MS" panose="030F0702030302020204" pitchFamily="66" charset="0"/>
                        </a:rPr>
                        <a:t>télévision</a:t>
                      </a:r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/</a:t>
                      </a:r>
                      <a:r>
                        <a:rPr lang="en-GB" sz="1200" b="1" baseline="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200" b="1" baseline="0" dirty="0" err="1">
                          <a:latin typeface="Comic Sans MS" panose="030F0702030302020204" pitchFamily="66" charset="0"/>
                        </a:rPr>
                        <a:t>télé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television 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chaise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chair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2932431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commode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chest of drawers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7607405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latin typeface="Comic Sans MS"/>
                        </a:rPr>
                        <a:t>lampe</a:t>
                      </a:r>
                      <a:endParaRPr lang="en-GB" sz="1200" b="1" dirty="0" err="1">
                        <a:latin typeface="Comic Sans MS" panose="030F0702030302020204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/>
                          <a:ea typeface="Times New Roman" panose="02020603050405020304" pitchFamily="18" charset="0"/>
                          <a:cs typeface="Times New Roman"/>
                        </a:rPr>
                        <a:t>lamp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E6A89808-C652-4042-844A-D46F648A5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48191738"/>
              </p:ext>
            </p:extLst>
          </p:nvPr>
        </p:nvGraphicFramePr>
        <p:xfrm>
          <a:off x="3602376" y="2999673"/>
          <a:ext cx="2124585" cy="2105902"/>
        </p:xfrm>
        <a:graphic>
          <a:graphicData uri="http://schemas.openxmlformats.org/drawingml/2006/table">
            <a:tbl>
              <a:tblPr firstRow="1" firstCol="1" bandRow="1"/>
              <a:tblGrid>
                <a:gridCol w="1127807">
                  <a:extLst>
                    <a:ext uri="{9D8B030D-6E8A-4147-A177-3AD203B41FA5}">
                      <a16:colId xmlns="" xmlns:a16="http://schemas.microsoft.com/office/drawing/2014/main" val="625691611"/>
                    </a:ext>
                  </a:extLst>
                </a:gridCol>
                <a:gridCol w="996778">
                  <a:extLst>
                    <a:ext uri="{9D8B030D-6E8A-4147-A177-3AD203B41FA5}">
                      <a16:colId xmlns="" xmlns:a16="http://schemas.microsoft.com/office/drawing/2014/main" val="3325612597"/>
                    </a:ext>
                  </a:extLst>
                </a:gridCol>
              </a:tblGrid>
              <a:tr h="2789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Les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baseline="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Prépositions</a:t>
                      </a:r>
                      <a:r>
                        <a:rPr lang="en-GB" sz="1200" b="1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Prepositions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78257523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latin typeface="Comic Sans MS" panose="030F0702030302020204" pitchFamily="66" charset="0"/>
                        </a:rPr>
                        <a:t>sur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7343233"/>
                  </a:ext>
                </a:extLst>
              </a:tr>
              <a:tr h="313678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latin typeface="Comic Sans MS" panose="030F0702030302020204" pitchFamily="66" charset="0"/>
                        </a:rPr>
                        <a:t>sous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under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3422091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latin typeface="Comic Sans MS" panose="030F0702030302020204" pitchFamily="66" charset="0"/>
                        </a:rPr>
                        <a:t>dans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0487">
                <a:tc>
                  <a:txBody>
                    <a:bodyPr/>
                    <a:lstStyle/>
                    <a:p>
                      <a:r>
                        <a:rPr lang="en-GB" sz="1200" b="1" dirty="0" err="1">
                          <a:latin typeface="Comic Sans MS" panose="030F0702030302020204" pitchFamily="66" charset="0"/>
                        </a:rPr>
                        <a:t>devant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GB" sz="1200" baseline="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front of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derrière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behind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7112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Comic Sans MS" panose="030F0702030302020204" pitchFamily="66" charset="0"/>
                        </a:rPr>
                        <a:t>à </a:t>
                      </a:r>
                      <a:r>
                        <a:rPr lang="en-GB" sz="1200" b="1" dirty="0" err="1">
                          <a:latin typeface="Comic Sans MS" panose="030F0702030302020204" pitchFamily="66" charset="0"/>
                        </a:rPr>
                        <a:t>côté</a:t>
                      </a:r>
                      <a:r>
                        <a:rPr lang="en-GB" sz="1200" b="1" baseline="0" dirty="0">
                          <a:latin typeface="Comic Sans MS" panose="030F0702030302020204" pitchFamily="66" charset="0"/>
                        </a:rPr>
                        <a:t> de</a:t>
                      </a:r>
                      <a:endParaRPr lang="en-GB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next to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2932431"/>
                  </a:ext>
                </a:extLst>
              </a:tr>
            </a:tbl>
          </a:graphicData>
        </a:graphic>
      </p:graphicFrame>
      <p:graphicFrame>
        <p:nvGraphicFramePr>
          <p:cNvPr id="22" name="Table 20">
            <a:extLst>
              <a:ext uri="{FF2B5EF4-FFF2-40B4-BE49-F238E27FC236}">
                <a16:creationId xmlns="" xmlns:a16="http://schemas.microsoft.com/office/drawing/2014/main" id="{C28DA819-4A97-4019-B4B0-B5C58BEE1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06885113"/>
              </p:ext>
            </p:extLst>
          </p:nvPr>
        </p:nvGraphicFramePr>
        <p:xfrm>
          <a:off x="10214919" y="4213809"/>
          <a:ext cx="1264910" cy="6289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2455">
                  <a:extLst>
                    <a:ext uri="{9D8B030D-6E8A-4147-A177-3AD203B41FA5}">
                      <a16:colId xmlns="" xmlns:a16="http://schemas.microsoft.com/office/drawing/2014/main" val="3016009640"/>
                    </a:ext>
                  </a:extLst>
                </a:gridCol>
                <a:gridCol w="632455">
                  <a:extLst>
                    <a:ext uri="{9D8B030D-6E8A-4147-A177-3AD203B41FA5}">
                      <a16:colId xmlns="" xmlns:a16="http://schemas.microsoft.com/office/drawing/2014/main" val="2052236380"/>
                    </a:ext>
                  </a:extLst>
                </a:gridCol>
              </a:tblGrid>
              <a:tr h="30083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i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KEY SOUND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53179877"/>
                  </a:ext>
                </a:extLst>
              </a:tr>
              <a:tr h="324163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5821796"/>
                  </a:ext>
                </a:extLst>
              </a:tr>
            </a:tbl>
          </a:graphicData>
        </a:graphic>
      </p:graphicFrame>
      <p:pic>
        <p:nvPicPr>
          <p:cNvPr id="29" name="Picture 28" descr="A picture containing clock&#10;&#10;Description automatically generated">
            <a:extLst>
              <a:ext uri="{FF2B5EF4-FFF2-40B4-BE49-F238E27FC236}">
                <a16:creationId xmlns="" xmlns:a16="http://schemas.microsoft.com/office/drawing/2014/main" id="{4234F7C6-2FE5-4EE6-A956-9A16E79B48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136155" y="1006135"/>
            <a:ext cx="627111" cy="4972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FD2E01D8-A97C-3E46-AE8C-90AF332926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95" y="4813280"/>
            <a:ext cx="648674" cy="72961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612798" y="4736755"/>
            <a:ext cx="100540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latin typeface="Comic Sans MS" pitchFamily="66" charset="0"/>
              </a:rPr>
              <a:t>La </a:t>
            </a:r>
            <a:r>
              <a:rPr lang="en-GB" sz="1200" dirty="0" err="1">
                <a:latin typeface="Comic Sans MS" pitchFamily="66" charset="0"/>
              </a:rPr>
              <a:t>lampe</a:t>
            </a:r>
            <a:r>
              <a:rPr lang="en-GB" sz="1200" dirty="0">
                <a:latin typeface="Comic Sans MS" pitchFamily="66" charset="0"/>
              </a:rPr>
              <a:t> </a:t>
            </a:r>
          </a:p>
          <a:p>
            <a:pPr algn="ctr"/>
            <a:r>
              <a:rPr lang="en-GB" sz="1200" dirty="0" err="1">
                <a:latin typeface="Comic Sans MS" pitchFamily="66" charset="0"/>
              </a:rPr>
              <a:t>est</a:t>
            </a:r>
            <a:r>
              <a:rPr lang="en-GB" sz="1200" dirty="0">
                <a:latin typeface="Comic Sans MS" pitchFamily="66" charset="0"/>
              </a:rPr>
              <a:t> </a:t>
            </a:r>
          </a:p>
          <a:p>
            <a:pPr algn="ctr"/>
            <a:r>
              <a:rPr lang="en-GB" sz="1200" dirty="0" err="1">
                <a:latin typeface="Comic Sans MS" pitchFamily="66" charset="0"/>
              </a:rPr>
              <a:t>sur</a:t>
            </a:r>
            <a:r>
              <a:rPr lang="en-GB" sz="1200" dirty="0">
                <a:latin typeface="Comic Sans MS" pitchFamily="66" charset="0"/>
              </a:rPr>
              <a:t> </a:t>
            </a:r>
          </a:p>
          <a:p>
            <a:pPr algn="ctr"/>
            <a:r>
              <a:rPr lang="en-GB" sz="1200" dirty="0">
                <a:latin typeface="Comic Sans MS" pitchFamily="66" charset="0"/>
              </a:rPr>
              <a:t>la commode</a:t>
            </a:r>
          </a:p>
        </p:txBody>
      </p:sp>
      <p:pic>
        <p:nvPicPr>
          <p:cNvPr id="35" name="Picture 4" descr="MCj02927480000[1]">
            <a:extLst>
              <a:ext uri="{FF2B5EF4-FFF2-40B4-BE49-F238E27FC236}">
                <a16:creationId xmlns="" xmlns:a16="http://schemas.microsoft.com/office/drawing/2014/main" id="{2CAE8083-D33A-4EAF-8D9B-916381627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707" y="4407002"/>
            <a:ext cx="616110" cy="63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FD2E01D8-A97C-3E46-AE8C-90AF332926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385" y="4776213"/>
            <a:ext cx="648674" cy="72961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819284" y="4724400"/>
            <a:ext cx="1005403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GB" sz="1200" dirty="0">
                <a:latin typeface="Comic Sans MS"/>
              </a:rPr>
              <a:t>La </a:t>
            </a:r>
            <a:r>
              <a:rPr lang="en-GB" sz="1200" err="1">
                <a:latin typeface="Comic Sans MS"/>
              </a:rPr>
              <a:t>lampe</a:t>
            </a:r>
            <a:r>
              <a:rPr lang="en-GB" sz="1200" dirty="0">
                <a:latin typeface="Comic Sans MS"/>
              </a:rPr>
              <a:t> </a:t>
            </a:r>
            <a:endParaRPr lang="en-GB" sz="1200" dirty="0">
              <a:latin typeface="Comic Sans MS" pitchFamily="66" charset="0"/>
            </a:endParaRPr>
          </a:p>
          <a:p>
            <a:pPr algn="ctr"/>
            <a:r>
              <a:rPr lang="en-GB" sz="1200" err="1">
                <a:latin typeface="Comic Sans MS"/>
              </a:rPr>
              <a:t>est</a:t>
            </a:r>
            <a:r>
              <a:rPr lang="en-GB" sz="1200" dirty="0">
                <a:latin typeface="Comic Sans MS"/>
              </a:rPr>
              <a:t> </a:t>
            </a:r>
            <a:endParaRPr lang="en-GB" sz="1200" dirty="0">
              <a:latin typeface="Comic Sans MS" pitchFamily="66" charset="0"/>
            </a:endParaRPr>
          </a:p>
          <a:p>
            <a:pPr algn="ctr"/>
            <a:r>
              <a:rPr lang="en-GB" sz="1200" dirty="0">
                <a:latin typeface="Comic Sans MS"/>
              </a:rPr>
              <a:t>à </a:t>
            </a:r>
            <a:r>
              <a:rPr lang="en-GB" sz="1200">
                <a:latin typeface="Comic Sans MS"/>
              </a:rPr>
              <a:t>côté de </a:t>
            </a:r>
            <a:endParaRPr lang="en-GB" sz="1200">
              <a:latin typeface="Comic Sans MS" pitchFamily="66" charset="0"/>
            </a:endParaRPr>
          </a:p>
          <a:p>
            <a:pPr algn="ctr"/>
            <a:r>
              <a:rPr lang="en-GB" sz="1200" dirty="0">
                <a:latin typeface="Comic Sans MS" pitchFamily="66" charset="0"/>
              </a:rPr>
              <a:t>la commode</a:t>
            </a:r>
          </a:p>
        </p:txBody>
      </p:sp>
      <p:sp>
        <p:nvSpPr>
          <p:cNvPr id="28" name="Speech Bubble: Oval 27">
            <a:extLst>
              <a:ext uri="{FF2B5EF4-FFF2-40B4-BE49-F238E27FC236}">
                <a16:creationId xmlns="" xmlns:a16="http://schemas.microsoft.com/office/drawing/2014/main" id="{2EA29977-2D58-4219-BC53-B68085D82BCB}"/>
              </a:ext>
            </a:extLst>
          </p:cNvPr>
          <p:cNvSpPr/>
          <p:nvPr/>
        </p:nvSpPr>
        <p:spPr>
          <a:xfrm flipH="1">
            <a:off x="5815912" y="2141839"/>
            <a:ext cx="1664043" cy="818506"/>
          </a:xfrm>
          <a:prstGeom prst="wedgeEllipseCallout">
            <a:avLst>
              <a:gd name="adj1" fmla="val -67112"/>
              <a:gd name="adj2" fmla="val -1435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Dans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ma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chambre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il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y a un lit et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une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télé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1E802823-95F7-CC41-BF7B-4942D49E9C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147" y="2842791"/>
            <a:ext cx="601502" cy="411653"/>
          </a:xfrm>
          <a:prstGeom prst="rect">
            <a:avLst/>
          </a:prstGeom>
        </p:spPr>
      </p:pic>
      <p:pic>
        <p:nvPicPr>
          <p:cNvPr id="32" name="Picture 4" descr="MCj02927480000[1]">
            <a:extLst>
              <a:ext uri="{FF2B5EF4-FFF2-40B4-BE49-F238E27FC236}">
                <a16:creationId xmlns="" xmlns:a16="http://schemas.microsoft.com/office/drawing/2014/main" id="{2CAE8083-D33A-4EAF-8D9B-916381627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113" y="4924558"/>
            <a:ext cx="616110" cy="63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4EB93E2-820F-8644-B5DA-A7AD8C431F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173" y="2741082"/>
            <a:ext cx="1045351" cy="735100"/>
          </a:xfrm>
          <a:prstGeom prst="rect">
            <a:avLst/>
          </a:prstGeom>
        </p:spPr>
      </p:pic>
      <p:pic>
        <p:nvPicPr>
          <p:cNvPr id="39" name="Picture 21" descr="Boy Dark Skin Brown Hair Happy · Free vector graphic on ...">
            <a:extLst>
              <a:ext uri="{FF2B5EF4-FFF2-40B4-BE49-F238E27FC236}">
                <a16:creationId xmlns="" xmlns:a16="http://schemas.microsoft.com/office/drawing/2014/main" id="{45B7B7E7-8207-4D67-89CE-22BADEB26D84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62494" y="3731740"/>
            <a:ext cx="444186" cy="495710"/>
          </a:xfrm>
          <a:prstGeom prst="rect">
            <a:avLst/>
          </a:prstGeom>
        </p:spPr>
      </p:pic>
      <p:sp>
        <p:nvSpPr>
          <p:cNvPr id="40" name="Speech Bubble: Oval 24">
            <a:extLst>
              <a:ext uri="{FF2B5EF4-FFF2-40B4-BE49-F238E27FC236}">
                <a16:creationId xmlns="" xmlns:a16="http://schemas.microsoft.com/office/drawing/2014/main" id="{F476D1A0-782F-4239-97C9-5A36942E96BA}"/>
              </a:ext>
            </a:extLst>
          </p:cNvPr>
          <p:cNvSpPr/>
          <p:nvPr/>
        </p:nvSpPr>
        <p:spPr>
          <a:xfrm flipH="1">
            <a:off x="6759344" y="3789405"/>
            <a:ext cx="1198405" cy="695640"/>
          </a:xfrm>
          <a:prstGeom prst="wedgeEllipseCallout">
            <a:avLst>
              <a:gd name="adj1" fmla="val 93938"/>
              <a:gd name="adj2" fmla="val -626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Où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est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la </a:t>
            </a:r>
            <a:r>
              <a:rPr lang="en-GB" sz="1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lampe</a:t>
            </a:r>
            <a:r>
              <a:rPr lang="en-GB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27" name="Picture 26" descr="Girl's face with ponytails free image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75883" y="2232454"/>
            <a:ext cx="619620" cy="5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01215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35f415-58c6-4a5d-8e43-6b558a406446">
      <UserInfo>
        <DisplayName>Dawn Reardon</DisplayName>
        <AccountId>12</AccountId>
        <AccountType/>
      </UserInfo>
      <UserInfo>
        <DisplayName>Esperanza Guzmann</DisplayName>
        <AccountId>13</AccountId>
        <AccountType/>
      </UserInfo>
      <UserInfo>
        <DisplayName>Halsall, Jane</DisplayName>
        <AccountId>16</AccountId>
        <AccountType/>
      </UserInfo>
      <UserInfo>
        <DisplayName>Vickers, Helen</DisplayName>
        <AccountId>10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3560D8F5A9EC48AF091FBEC8B3F065" ma:contentTypeVersion="9" ma:contentTypeDescription="Create a new document." ma:contentTypeScope="" ma:versionID="fa999c32ef959040356dfd60cafbbaa1">
  <xsd:schema xmlns:xsd="http://www.w3.org/2001/XMLSchema" xmlns:xs="http://www.w3.org/2001/XMLSchema" xmlns:p="http://schemas.microsoft.com/office/2006/metadata/properties" xmlns:ns2="544b6f6c-7c79-4c22-a118-0a4934cd40da" xmlns:ns3="e435f415-58c6-4a5d-8e43-6b558a406446" targetNamespace="http://schemas.microsoft.com/office/2006/metadata/properties" ma:root="true" ma:fieldsID="5e9a6d0cf683ee10e1789db8d67a4cc7" ns2:_="" ns3:_="">
    <xsd:import namespace="544b6f6c-7c79-4c22-a118-0a4934cd40da"/>
    <xsd:import namespace="e435f415-58c6-4a5d-8e43-6b558a406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b6f6c-7c79-4c22-a118-0a4934cd40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5f415-58c6-4a5d-8e43-6b558a40644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985106-54CF-4F3E-9C85-B3B6AE792625}">
  <ds:schemaRefs>
    <ds:schemaRef ds:uri="http://schemas.microsoft.com/office/2006/metadata/properties"/>
    <ds:schemaRef ds:uri="http://schemas.microsoft.com/office/infopath/2007/PartnerControls"/>
    <ds:schemaRef ds:uri="e435f415-58c6-4a5d-8e43-6b558a406446"/>
  </ds:schemaRefs>
</ds:datastoreItem>
</file>

<file path=customXml/itemProps2.xml><?xml version="1.0" encoding="utf-8"?>
<ds:datastoreItem xmlns:ds="http://schemas.openxmlformats.org/officeDocument/2006/customXml" ds:itemID="{7121B6EE-BB8F-4876-911B-82C4123217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4b6f6c-7c79-4c22-a118-0a4934cd40da"/>
    <ds:schemaRef ds:uri="e435f415-58c6-4a5d-8e43-6b558a4064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6A12B8-B5BC-47E1-A7F9-A4C35A12CB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259</Words>
  <Application>Microsoft Office PowerPoint</Application>
  <PresentationFormat>Custom</PresentationFormat>
  <Paragraphs>100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Esperanza Guzmán</dc:creator>
  <cp:lastModifiedBy>alba0267</cp:lastModifiedBy>
  <cp:revision>53</cp:revision>
  <dcterms:created xsi:type="dcterms:W3CDTF">2020-12-07T21:13:23Z</dcterms:created>
  <dcterms:modified xsi:type="dcterms:W3CDTF">2021-11-10T18:19:37Z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0x010100513560D8F5A9EC48AF091FBEC8B3F065</vt:lpwstr>
  </property>
</Properties>
</file>