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7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1A54CF-8FC3-4CD6-89F3-ADA521B69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573301E-2447-43AE-8111-BFC33EA9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FE850D-CEE2-4068-9690-88F380B3C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364B-0100-4C1C-865B-621DABA989E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29D5CB-8FF2-4EEA-AE8C-DAE91A93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02BC1A-4CCC-4F3C-8ED8-4510ECCB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312A-5018-4E15-8DC6-C339CD059F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6408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47FF28-2524-4D6B-BB23-6487C164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99B7D0-1663-4803-97FF-6A8DA4DEE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833244-6523-4971-80E9-31D206AA0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364B-0100-4C1C-865B-621DABA989E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DB81AB-AC04-44DA-AA1D-D8A26E3C9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096B76-0BA2-4764-BB2F-FD50176D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312A-5018-4E15-8DC6-C339CD059F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7025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A856AD4-5E0F-4A1E-8463-2823FD215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EEAA14C-EA16-4FF3-A407-B53B83EE3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48D668-87FC-4E46-90B5-D11D7DBD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364B-0100-4C1C-865B-621DABA989E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D156F7-E795-46E9-B628-AFC2445A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94A716-832B-444E-8B31-AF23395A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312A-5018-4E15-8DC6-C339CD059F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8834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016639-DD8A-4ECF-8603-4DA11F51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80FBBF-77F0-41DB-BAAB-D08B8265C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A4114B-D7A0-467E-83A0-D5A85E1AD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364B-0100-4C1C-865B-621DABA989E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107B99-3954-4BDD-83DE-40A45A466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A0F5FA-2B9C-4DEB-93DF-92D17369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312A-5018-4E15-8DC6-C339CD059F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3703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DD6954-03EA-45A7-BB84-5E6AEA316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888BA3-39D7-43B6-9252-4A09F3636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79B2B0-49B4-40D1-B9EC-BB4BD96D1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364B-0100-4C1C-865B-621DABA989E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D3F612-EE10-462F-A7AC-0A796DE4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461D35-476B-4971-8340-3EC21FF4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312A-5018-4E15-8DC6-C339CD059F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9875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2A088C-9BDD-4EC4-8BD6-67CB60F43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157809-4F8B-4B4C-827B-CBE952350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638E415-7548-4AD6-987F-4FD9E7060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9DC09B-A034-4946-86C1-D77DDC11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364B-0100-4C1C-865B-621DABA989E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ACB0945-C014-4134-9D06-B44368E1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0CBE7-BF75-4B71-9C0F-E94D03568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312A-5018-4E15-8DC6-C339CD059F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2543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8B5ED9-87FD-451B-86B6-65B592314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9E029C-EC1D-4059-A2C5-995B9562B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032FCDA-F912-44CC-980B-0F861DC4D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ACA2B22-592E-42C7-A70B-80C72AB5C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C4B4BE5-F5C4-43A4-A0EB-59DE9D84AA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6CCFC6C-4B37-4CA1-B1F2-EF3F8E5F0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364B-0100-4C1C-865B-621DABA989E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7216FAB-25B8-4E50-BB73-2DD6B3046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F1FB3C6-A001-49E0-AE00-C660FA42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312A-5018-4E15-8DC6-C339CD059F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1415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C76C32-1CE7-418A-94BE-D6554FB59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FB6B869-55ED-4F5B-A5A9-EED165698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364B-0100-4C1C-865B-621DABA989E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28D2F0-742D-4F3F-9A6E-80763FCE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B6471D3-EF29-445F-B9D5-437A6C951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312A-5018-4E15-8DC6-C339CD059F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0276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FDBDD6C-1950-48BC-AAEA-2C3A4C0C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364B-0100-4C1C-865B-621DABA989E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B3A3C66-8698-40D8-9C58-FE9662AC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D4F280F-7FDD-482B-9E63-6CF38E102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312A-5018-4E15-8DC6-C339CD059F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7511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3F5FD1-A130-45AA-BEA5-9D1975565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58EC83-7C8A-460C-B955-FEA062A51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9E3E740-620D-4290-AAEB-C60BDF6B3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230AEA-4B33-495D-B73C-0AC76048D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364B-0100-4C1C-865B-621DABA989E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C7AEBD7-93E9-43E4-94F7-7263342F0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E535AFC-A36F-412C-81FE-14CC7C4C2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312A-5018-4E15-8DC6-C339CD059F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1226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A2AD0-DD6E-4E85-B901-DA9D0AABC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161044A-056B-4C7F-969F-C83ECB9F9A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37BD3B2-2A38-4858-AB33-69CF9C61A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9842D15-3DD7-493A-9B88-C5EAE7A67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364B-0100-4C1C-865B-621DABA989E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937265-EE14-44AB-ADE8-1CFE9EEB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CD65581-AA6B-4D55-AFB5-ADA52619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312A-5018-4E15-8DC6-C339CD059F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7761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5D91F86-146D-43CE-9F37-ABC875F8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8603E-2FA8-453E-BB20-2CC945157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7C1A91-D431-40DE-9E49-E1FCB178B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364B-0100-4C1C-865B-621DABA989E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17D371-906D-4BC4-8292-14B4F667F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63346A-28D2-49C2-85F6-8C59D204F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1312A-5018-4E15-8DC6-C339CD059F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5332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2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pixabay.com/en/detective-investigation-man-police-31168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75882978-B30C-406D-A009-BF18F5346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2386" y="113473"/>
            <a:ext cx="2995308" cy="655636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37148" rIns="74295" bIns="37148" anchor="t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25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French </a:t>
            </a:r>
            <a:r>
              <a:rPr lang="en-US" sz="1625" b="1" dirty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Year 5, Spring 1 Transport</a:t>
            </a:r>
            <a:endParaRPr lang="en-GB" sz="894" dirty="0">
              <a:solidFill>
                <a:srgbClr val="000000"/>
              </a:solidFill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C4D6100-26DC-4143-BAF2-D6DC12C1601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748" y="226643"/>
            <a:ext cx="1990725" cy="445770"/>
          </a:xfrm>
          <a:prstGeom prst="rect">
            <a:avLst/>
          </a:prstGeom>
        </p:spPr>
      </p:pic>
      <p:graphicFrame>
        <p:nvGraphicFramePr>
          <p:cNvPr id="6" name="Table 13">
            <a:extLst>
              <a:ext uri="{FF2B5EF4-FFF2-40B4-BE49-F238E27FC236}">
                <a16:creationId xmlns="" xmlns:a16="http://schemas.microsoft.com/office/drawing/2014/main" id="{8A3339C2-F655-48EB-B7F1-E2F0F70F7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35822874"/>
              </p:ext>
            </p:extLst>
          </p:nvPr>
        </p:nvGraphicFramePr>
        <p:xfrm>
          <a:off x="409440" y="1479099"/>
          <a:ext cx="3094782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2312">
                  <a:extLst>
                    <a:ext uri="{9D8B030D-6E8A-4147-A177-3AD203B41FA5}">
                      <a16:colId xmlns="" xmlns:a16="http://schemas.microsoft.com/office/drawing/2014/main" val="523489361"/>
                    </a:ext>
                  </a:extLst>
                </a:gridCol>
                <a:gridCol w="1642470">
                  <a:extLst>
                    <a:ext uri="{9D8B030D-6E8A-4147-A177-3AD203B41FA5}">
                      <a16:colId xmlns="" xmlns:a16="http://schemas.microsoft.com/office/drawing/2014/main" val="3485007444"/>
                    </a:ext>
                  </a:extLst>
                </a:gridCol>
              </a:tblGrid>
              <a:tr h="42584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Le Transport</a:t>
                      </a:r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400" b="0" dirty="0">
                          <a:latin typeface="Comic Sans MS" panose="030F0702030302020204" pitchFamily="66" charset="0"/>
                        </a:rPr>
                        <a:t>Transport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1166884"/>
                  </a:ext>
                </a:extLst>
              </a:tr>
              <a:tr h="286707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à pied</a:t>
                      </a:r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on foot/ walking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1208342"/>
                  </a:ext>
                </a:extLst>
              </a:tr>
              <a:tr h="286707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à cheval</a:t>
                      </a:r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by </a:t>
                      </a:r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horse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54650058"/>
                  </a:ext>
                </a:extLst>
              </a:tr>
              <a:tr h="286707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à </a:t>
                      </a:r>
                      <a:r>
                        <a:rPr lang="en-GB" sz="1400" b="1" dirty="0" err="1" smtClean="0">
                          <a:latin typeface="Comic Sans MS" panose="030F0702030302020204" pitchFamily="66" charset="0"/>
                        </a:rPr>
                        <a:t>moto</a:t>
                      </a:r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by </a:t>
                      </a:r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motorbike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6332618"/>
                  </a:ext>
                </a:extLst>
              </a:tr>
              <a:tr h="286707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à </a:t>
                      </a:r>
                      <a:r>
                        <a:rPr lang="en-GB" sz="1400" b="1" dirty="0" err="1" smtClean="0">
                          <a:latin typeface="Comic Sans MS" panose="030F0702030302020204" pitchFamily="66" charset="0"/>
                        </a:rPr>
                        <a:t>vélo</a:t>
                      </a:r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by bicycle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2950188"/>
                  </a:ext>
                </a:extLst>
              </a:tr>
              <a:tr h="28670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400" b="1" dirty="0" err="1" smtClean="0">
                          <a:latin typeface="Comic Sans MS" panose="030F0702030302020204" pitchFamily="66" charset="0"/>
                        </a:rPr>
                        <a:t>avion</a:t>
                      </a:r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by plane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9683809"/>
                  </a:ext>
                </a:extLst>
              </a:tr>
              <a:tr h="286707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 bateau</a:t>
                      </a:r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by boat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0645651"/>
                  </a:ext>
                </a:extLst>
              </a:tr>
              <a:tr h="28670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train</a:t>
                      </a:r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by train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65310679"/>
                  </a:ext>
                </a:extLst>
              </a:tr>
              <a:tr h="286707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 taxi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by taxi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9540838"/>
                  </a:ext>
                </a:extLst>
              </a:tr>
              <a:tr h="28670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400" b="1" dirty="0" err="1" smtClean="0">
                          <a:latin typeface="Comic Sans MS" panose="030F0702030302020204" pitchFamily="66" charset="0"/>
                        </a:rPr>
                        <a:t>hélicoptère</a:t>
                      </a:r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by helicopter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4885623"/>
                  </a:ext>
                </a:extLst>
              </a:tr>
              <a:tr h="286707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400" b="1" dirty="0" err="1" smtClean="0">
                          <a:latin typeface="Comic Sans MS" panose="030F0702030302020204" pitchFamily="66" charset="0"/>
                        </a:rPr>
                        <a:t>voiture</a:t>
                      </a:r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by car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84115660"/>
                  </a:ext>
                </a:extLst>
              </a:tr>
              <a:tr h="286707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en </a:t>
                      </a:r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bus</a:t>
                      </a:r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by bus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4084704"/>
                  </a:ext>
                </a:extLst>
              </a:tr>
              <a:tr h="286707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400" b="1" dirty="0" err="1" smtClean="0">
                          <a:latin typeface="Comic Sans MS" panose="030F0702030302020204" pitchFamily="66" charset="0"/>
                        </a:rPr>
                        <a:t>métro</a:t>
                      </a:r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on</a:t>
                      </a:r>
                      <a:r>
                        <a:rPr lang="en-GB" sz="1400" baseline="0" dirty="0" smtClean="0">
                          <a:latin typeface="Comic Sans MS" panose="030F0702030302020204" pitchFamily="66" charset="0"/>
                        </a:rPr>
                        <a:t> the metro/ underground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13">
            <a:extLst>
              <a:ext uri="{FF2B5EF4-FFF2-40B4-BE49-F238E27FC236}">
                <a16:creationId xmlns="" xmlns:a16="http://schemas.microsoft.com/office/drawing/2014/main" id="{AAD2566A-4C3B-4E49-AE0E-40E7B7345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4802018"/>
              </p:ext>
            </p:extLst>
          </p:nvPr>
        </p:nvGraphicFramePr>
        <p:xfrm>
          <a:off x="3665838" y="922639"/>
          <a:ext cx="4431957" cy="724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4065">
                  <a:extLst>
                    <a:ext uri="{9D8B030D-6E8A-4147-A177-3AD203B41FA5}">
                      <a16:colId xmlns="" xmlns:a16="http://schemas.microsoft.com/office/drawing/2014/main" val="523489361"/>
                    </a:ext>
                  </a:extLst>
                </a:gridCol>
                <a:gridCol w="2187892">
                  <a:extLst>
                    <a:ext uri="{9D8B030D-6E8A-4147-A177-3AD203B41FA5}">
                      <a16:colId xmlns="" xmlns:a16="http://schemas.microsoft.com/office/drawing/2014/main" val="3485007444"/>
                    </a:ext>
                  </a:extLst>
                </a:gridCol>
              </a:tblGrid>
              <a:tr h="29779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omic Sans MS" panose="030F0702030302020204" pitchFamily="66" charset="0"/>
                        </a:rPr>
                        <a:t>Key Question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1166884"/>
                  </a:ext>
                </a:extLst>
              </a:tr>
              <a:tr h="337999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Comic Sans MS" panose="030F0702030302020204" pitchFamily="66" charset="0"/>
                        </a:rPr>
                        <a:t>Comment vas-</a:t>
                      </a:r>
                      <a:r>
                        <a:rPr lang="en-GB" sz="1100" b="1" dirty="0" err="1" smtClean="0">
                          <a:latin typeface="Comic Sans MS" panose="030F0702030302020204" pitchFamily="66" charset="0"/>
                        </a:rPr>
                        <a:t>tu</a:t>
                      </a:r>
                      <a:r>
                        <a:rPr lang="en-GB" sz="1100" b="1" dirty="0" smtClean="0">
                          <a:latin typeface="Comic Sans MS" panose="030F0702030302020204" pitchFamily="66" charset="0"/>
                        </a:rPr>
                        <a:t> à</a:t>
                      </a:r>
                      <a:r>
                        <a:rPr lang="en-GB" sz="11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100" b="1" baseline="0" dirty="0" err="1" smtClean="0">
                          <a:latin typeface="Comic Sans MS" panose="030F0702030302020204" pitchFamily="66" charset="0"/>
                        </a:rPr>
                        <a:t>l’école</a:t>
                      </a:r>
                      <a:r>
                        <a:rPr lang="en-GB" sz="1100" b="1" dirty="0" smtClean="0"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r>
                        <a:rPr lang="en-GB" sz="1100" b="1" dirty="0" smtClean="0">
                          <a:latin typeface="Comic Sans MS" panose="030F0702030302020204" pitchFamily="66" charset="0"/>
                        </a:rPr>
                        <a:t>- Je </a:t>
                      </a:r>
                      <a:r>
                        <a:rPr lang="en-GB" sz="1100" b="1" dirty="0" err="1" smtClean="0">
                          <a:latin typeface="Comic Sans MS" panose="030F0702030302020204" pitchFamily="66" charset="0"/>
                        </a:rPr>
                        <a:t>vais</a:t>
                      </a:r>
                      <a:r>
                        <a:rPr lang="en-GB" sz="1100" b="1" baseline="0" dirty="0" smtClean="0">
                          <a:latin typeface="Comic Sans MS" panose="030F0702030302020204" pitchFamily="66" charset="0"/>
                        </a:rPr>
                        <a:t> à </a:t>
                      </a:r>
                      <a:r>
                        <a:rPr lang="en-GB" sz="1100" b="1" baseline="0" dirty="0" err="1" smtClean="0">
                          <a:latin typeface="Comic Sans MS" panose="030F0702030302020204" pitchFamily="66" charset="0"/>
                        </a:rPr>
                        <a:t>l’école</a:t>
                      </a:r>
                      <a:r>
                        <a:rPr lang="en-GB" sz="1100" b="1" baseline="0" dirty="0" smtClean="0">
                          <a:latin typeface="Comic Sans MS" panose="030F0702030302020204" pitchFamily="66" charset="0"/>
                        </a:rPr>
                        <a:t> [à/ </a:t>
                      </a:r>
                      <a:r>
                        <a:rPr lang="en-GB" sz="11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1100" b="1" baseline="0" dirty="0" smtClean="0">
                          <a:latin typeface="Comic Sans MS" panose="030F0702030302020204" pitchFamily="66" charset="0"/>
                        </a:rPr>
                        <a:t>]…</a:t>
                      </a:r>
                      <a:endParaRPr lang="en-GB" sz="11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How do you get to school</a:t>
                      </a:r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- I go to school [by]..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1208342"/>
                  </a:ext>
                </a:extLst>
              </a:tr>
            </a:tbl>
          </a:graphicData>
        </a:graphic>
      </p:graphicFrame>
      <p:graphicFrame>
        <p:nvGraphicFramePr>
          <p:cNvPr id="8" name="Table 2">
            <a:extLst>
              <a:ext uri="{FF2B5EF4-FFF2-40B4-BE49-F238E27FC236}">
                <a16:creationId xmlns="" xmlns:a16="http://schemas.microsoft.com/office/drawing/2014/main" id="{F36A246F-4322-4891-91C1-2FA6E46D7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86393733"/>
              </p:ext>
            </p:extLst>
          </p:nvPr>
        </p:nvGraphicFramePr>
        <p:xfrm>
          <a:off x="8386118" y="823785"/>
          <a:ext cx="3674076" cy="41090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0570">
                  <a:extLst>
                    <a:ext uri="{9D8B030D-6E8A-4147-A177-3AD203B41FA5}">
                      <a16:colId xmlns="" xmlns:a16="http://schemas.microsoft.com/office/drawing/2014/main" val="2073205005"/>
                    </a:ext>
                  </a:extLst>
                </a:gridCol>
                <a:gridCol w="1583506">
                  <a:extLst>
                    <a:ext uri="{9D8B030D-6E8A-4147-A177-3AD203B41FA5}">
                      <a16:colId xmlns="" xmlns:a16="http://schemas.microsoft.com/office/drawing/2014/main" val="3785321848"/>
                    </a:ext>
                  </a:extLst>
                </a:gridCol>
              </a:tblGrid>
              <a:tr h="32951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1400" b="1" dirty="0" err="1" smtClean="0">
                          <a:latin typeface="Comic Sans MS" panose="030F0702030302020204" pitchFamily="66" charset="0"/>
                        </a:rPr>
                        <a:t>Adjectifs</a:t>
                      </a:r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Adjectives</a:t>
                      </a:r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8450189"/>
                  </a:ext>
                </a:extLst>
              </a:tr>
              <a:tr h="295493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Rapide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8217955"/>
                  </a:ext>
                </a:extLst>
              </a:tr>
              <a:tr h="2954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1" i="0" u="none" strike="noStrike" noProof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</a:t>
                      </a:r>
                      <a:r>
                        <a:rPr lang="en-GB" sz="1400" b="1" i="0" u="none" strike="noStrike" noProof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1400" b="1" i="0" u="none" strike="noStrike" noProof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</a:t>
                      </a:r>
                      <a:endParaRPr lang="en-GB" sz="1400" b="1" dirty="0" err="1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Slow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1408542"/>
                  </a:ext>
                </a:extLst>
              </a:tr>
              <a:tr h="2954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Pratique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Practical/ handy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954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1" i="0" u="none" strike="noStrike" noProof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Cher</a:t>
                      </a:r>
                      <a:endParaRPr lang="en-US" sz="1400" dirty="0" err="1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Expensive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2702761"/>
                  </a:ext>
                </a:extLst>
              </a:tr>
              <a:tr h="2954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1" i="0" u="none" strike="noStrike" noProof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Pas </a:t>
                      </a:r>
                      <a:r>
                        <a:rPr lang="en-GB" sz="1400" b="1" i="0" u="none" strike="noStrike" noProof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cher</a:t>
                      </a:r>
                      <a:endParaRPr lang="en-US" sz="1400" dirty="0" err="1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Cheap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0066954"/>
                  </a:ext>
                </a:extLst>
              </a:tr>
              <a:tr h="2954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Confortable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Comfortable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93829814"/>
                  </a:ext>
                </a:extLst>
              </a:tr>
              <a:tr h="2954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Pas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confortable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Uncomfortable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2094726"/>
                  </a:ext>
                </a:extLst>
              </a:tr>
              <a:tr h="2954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Propre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Clean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92238345"/>
                  </a:ext>
                </a:extLst>
              </a:tr>
              <a:tr h="2954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Sale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6031832"/>
                  </a:ext>
                </a:extLst>
              </a:tr>
              <a:tr h="5023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Bon pour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l’environnement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Good for the environment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42804232"/>
                  </a:ext>
                </a:extLst>
              </a:tr>
              <a:tr h="5023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Mauvais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pour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l’environnement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Bad for the environment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4018159"/>
                  </a:ext>
                </a:extLst>
              </a:tr>
            </a:tbl>
          </a:graphicData>
        </a:graphic>
      </p:graphicFrame>
      <p:graphicFrame>
        <p:nvGraphicFramePr>
          <p:cNvPr id="10" name="Table 40">
            <a:extLst>
              <a:ext uri="{FF2B5EF4-FFF2-40B4-BE49-F238E27FC236}">
                <a16:creationId xmlns="" xmlns:a16="http://schemas.microsoft.com/office/drawing/2014/main" id="{3FFCBE02-89AF-4AE9-A654-8B13A0EF5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299181"/>
              </p:ext>
            </p:extLst>
          </p:nvPr>
        </p:nvGraphicFramePr>
        <p:xfrm>
          <a:off x="996777" y="5951839"/>
          <a:ext cx="10190206" cy="782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937">
                  <a:extLst>
                    <a:ext uri="{9D8B030D-6E8A-4147-A177-3AD203B41FA5}">
                      <a16:colId xmlns="" xmlns:a16="http://schemas.microsoft.com/office/drawing/2014/main" val="4179651697"/>
                    </a:ext>
                  </a:extLst>
                </a:gridCol>
                <a:gridCol w="892188">
                  <a:extLst>
                    <a:ext uri="{9D8B030D-6E8A-4147-A177-3AD203B41FA5}">
                      <a16:colId xmlns="" xmlns:a16="http://schemas.microsoft.com/office/drawing/2014/main" val="513241125"/>
                    </a:ext>
                  </a:extLst>
                </a:gridCol>
                <a:gridCol w="875354">
                  <a:extLst>
                    <a:ext uri="{9D8B030D-6E8A-4147-A177-3AD203B41FA5}">
                      <a16:colId xmlns="" xmlns:a16="http://schemas.microsoft.com/office/drawing/2014/main" val="2933134691"/>
                    </a:ext>
                  </a:extLst>
                </a:gridCol>
                <a:gridCol w="1111026">
                  <a:extLst>
                    <a:ext uri="{9D8B030D-6E8A-4147-A177-3AD203B41FA5}">
                      <a16:colId xmlns="" xmlns:a16="http://schemas.microsoft.com/office/drawing/2014/main" val="4220384677"/>
                    </a:ext>
                  </a:extLst>
                </a:gridCol>
                <a:gridCol w="1153111">
                  <a:extLst>
                    <a:ext uri="{9D8B030D-6E8A-4147-A177-3AD203B41FA5}">
                      <a16:colId xmlns="" xmlns:a16="http://schemas.microsoft.com/office/drawing/2014/main" val="1154099205"/>
                    </a:ext>
                  </a:extLst>
                </a:gridCol>
                <a:gridCol w="875354">
                  <a:extLst>
                    <a:ext uri="{9D8B030D-6E8A-4147-A177-3AD203B41FA5}">
                      <a16:colId xmlns="" xmlns:a16="http://schemas.microsoft.com/office/drawing/2014/main" val="2541732350"/>
                    </a:ext>
                  </a:extLst>
                </a:gridCol>
                <a:gridCol w="1242051">
                  <a:extLst>
                    <a:ext uri="{9D8B030D-6E8A-4147-A177-3AD203B41FA5}">
                      <a16:colId xmlns="" xmlns:a16="http://schemas.microsoft.com/office/drawing/2014/main" val="2218071610"/>
                    </a:ext>
                  </a:extLst>
                </a:gridCol>
                <a:gridCol w="1291426"/>
                <a:gridCol w="1371950"/>
                <a:gridCol w="611809">
                  <a:extLst>
                    <a:ext uri="{9D8B030D-6E8A-4147-A177-3AD203B41FA5}">
                      <a16:colId xmlns="" xmlns:a16="http://schemas.microsoft.com/office/drawing/2014/main" val="149698267"/>
                    </a:ext>
                  </a:extLst>
                </a:gridCol>
              </a:tblGrid>
              <a:tr h="319361">
                <a:tc gridSpan="10"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1200" b="1" dirty="0" err="1" smtClean="0">
                          <a:latin typeface="Comic Sans MS" panose="030F0702030302020204" pitchFamily="66" charset="0"/>
                        </a:rPr>
                        <a:t>Nombres</a:t>
                      </a:r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 1 à 100  </a:t>
                      </a:r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– Numbers to </a:t>
                      </a:r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100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4431675"/>
                  </a:ext>
                </a:extLst>
              </a:tr>
              <a:tr h="4632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Dix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20</a:t>
                      </a:r>
                    </a:p>
                    <a:p>
                      <a:pPr algn="ctr"/>
                      <a:r>
                        <a:rPr lang="en-GB" sz="1200" dirty="0" err="1" smtClean="0">
                          <a:latin typeface="Comic Sans MS" panose="030F0702030302020204" pitchFamily="66" charset="0"/>
                        </a:rPr>
                        <a:t>Vingt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>
                          <a:latin typeface="Comic Sans MS" panose="030F0702030302020204" pitchFamily="66" charset="0"/>
                        </a:rPr>
                        <a:t>Tr</a:t>
                      </a:r>
                      <a:r>
                        <a:rPr lang="en-GB" sz="1200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1200" dirty="0" err="1" smtClean="0">
                          <a:latin typeface="Comic Sans MS" panose="030F0702030302020204" pitchFamily="66" charset="0"/>
                        </a:rPr>
                        <a:t>te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>
                          <a:latin typeface="Comic Sans MS" panose="030F0702030302020204" pitchFamily="66" charset="0"/>
                        </a:rPr>
                        <a:t>Quarante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Comic Sans MS" panose="030F0702030302020204" pitchFamily="66" charset="0"/>
                        </a:rPr>
                        <a:t>50</a:t>
                      </a:r>
                    </a:p>
                    <a:p>
                      <a:pPr algn="ctr"/>
                      <a:r>
                        <a:rPr lang="en-GB" sz="1200" dirty="0" err="1" smtClean="0">
                          <a:latin typeface="Comic Sans MS" panose="030F0702030302020204" pitchFamily="66" charset="0"/>
                        </a:rPr>
                        <a:t>Cinquante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  <a:p>
                      <a:pPr algn="ctr"/>
                      <a:r>
                        <a:rPr lang="en-GB" sz="1200" dirty="0" err="1" smtClean="0">
                          <a:latin typeface="Comic Sans MS" panose="030F0702030302020204" pitchFamily="66" charset="0"/>
                        </a:rPr>
                        <a:t>Soixante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70</a:t>
                      </a:r>
                    </a:p>
                    <a:p>
                      <a:pPr algn="ctr"/>
                      <a:r>
                        <a:rPr lang="en-GB" sz="1200" dirty="0" err="1" smtClean="0">
                          <a:latin typeface="Comic Sans MS" panose="030F0702030302020204" pitchFamily="66" charset="0"/>
                        </a:rPr>
                        <a:t>Soixante-dix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80</a:t>
                      </a:r>
                    </a:p>
                    <a:p>
                      <a:pPr algn="ctr"/>
                      <a:r>
                        <a:rPr lang="en-GB" sz="1200" dirty="0" err="1" smtClean="0">
                          <a:latin typeface="Comic Sans MS" panose="030F0702030302020204" pitchFamily="66" charset="0"/>
                        </a:rPr>
                        <a:t>Quatre-vingts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90</a:t>
                      </a:r>
                    </a:p>
                    <a:p>
                      <a:pPr algn="ctr"/>
                      <a:r>
                        <a:rPr lang="en-GB" sz="1100" dirty="0" err="1" smtClean="0">
                          <a:latin typeface="Comic Sans MS" panose="030F0702030302020204" pitchFamily="66" charset="0"/>
                        </a:rPr>
                        <a:t>Quatre-vingt-dix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100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C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093333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F17E883F-0ABA-4963-909B-8893E7554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1800534"/>
              </p:ext>
            </p:extLst>
          </p:nvPr>
        </p:nvGraphicFramePr>
        <p:xfrm>
          <a:off x="3830592" y="4184821"/>
          <a:ext cx="2578444" cy="15140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1050">
                  <a:extLst>
                    <a:ext uri="{9D8B030D-6E8A-4147-A177-3AD203B41FA5}">
                      <a16:colId xmlns="" xmlns:a16="http://schemas.microsoft.com/office/drawing/2014/main" val="953154823"/>
                    </a:ext>
                  </a:extLst>
                </a:gridCol>
                <a:gridCol w="1087394">
                  <a:extLst>
                    <a:ext uri="{9D8B030D-6E8A-4147-A177-3AD203B41FA5}">
                      <a16:colId xmlns="" xmlns:a16="http://schemas.microsoft.com/office/drawing/2014/main" val="4201583019"/>
                    </a:ext>
                  </a:extLst>
                </a:gridCol>
              </a:tblGrid>
              <a:tr h="50440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ALLER</a:t>
                      </a:r>
                      <a:endParaRPr lang="en-GB" sz="1400" b="1" i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400" b="0" i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 go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3931469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vais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go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7941487"/>
                  </a:ext>
                </a:extLst>
              </a:tr>
              <a:tr h="275594"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Tu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vas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you go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7453678"/>
                  </a:ext>
                </a:extLst>
              </a:tr>
              <a:tr h="386247"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Ils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elles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vont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They go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7730550"/>
                  </a:ext>
                </a:extLst>
              </a:tr>
            </a:tbl>
          </a:graphicData>
        </a:graphic>
      </p:graphicFrame>
      <p:pic>
        <p:nvPicPr>
          <p:cNvPr id="1026" name="Picture 1">
            <a:extLst>
              <a:ext uri="{FF2B5EF4-FFF2-40B4-BE49-F238E27FC236}">
                <a16:creationId xmlns="" xmlns:a16="http://schemas.microsoft.com/office/drawing/2014/main" id="{9F47BAB9-EE6D-4D79-BD33-04BAF2811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617" y="2977973"/>
            <a:ext cx="1695815" cy="72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7603032-AF40-4CDE-93D5-9460566A4B69}"/>
              </a:ext>
            </a:extLst>
          </p:cNvPr>
          <p:cNvSpPr txBox="1"/>
          <p:nvPr/>
        </p:nvSpPr>
        <p:spPr>
          <a:xfrm>
            <a:off x="4440193" y="3065815"/>
            <a:ext cx="124391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>
                <a:latin typeface="Comic Sans MS" panose="030F0702030302020204" pitchFamily="66" charset="0"/>
              </a:rPr>
              <a:t>parce</a:t>
            </a:r>
            <a:r>
              <a:rPr lang="en-GB" sz="1600" dirty="0" smtClean="0">
                <a:latin typeface="Comic Sans MS" panose="030F0702030302020204" pitchFamily="66" charset="0"/>
              </a:rPr>
              <a:t> </a:t>
            </a:r>
            <a:r>
              <a:rPr lang="en-GB" sz="1600" dirty="0" err="1" smtClean="0">
                <a:latin typeface="Comic Sans MS" panose="030F0702030302020204" pitchFamily="66" charset="0"/>
              </a:rPr>
              <a:t>que</a:t>
            </a:r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1300" dirty="0">
                <a:latin typeface="Comic Sans MS" panose="030F0702030302020204" pitchFamily="66" charset="0"/>
              </a:rPr>
              <a:t>(because)</a:t>
            </a:r>
          </a:p>
        </p:txBody>
      </p:sp>
      <p:pic>
        <p:nvPicPr>
          <p:cNvPr id="26" name="Picture 25" descr="A picture containing clock&#10;&#10;Description automatically generated">
            <a:extLst>
              <a:ext uri="{FF2B5EF4-FFF2-40B4-BE49-F238E27FC236}">
                <a16:creationId xmlns="" xmlns:a16="http://schemas.microsoft.com/office/drawing/2014/main" id="{D2052B9F-AFB6-4ED8-B60E-A9908B6031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flipH="1">
            <a:off x="6795730" y="4151870"/>
            <a:ext cx="700833" cy="1553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6107DD3-503A-43BC-94D6-2D995549F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227" y="2969735"/>
            <a:ext cx="1519968" cy="72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5B5728B-2A0B-46AD-90A8-8C5467C9C9B7}"/>
              </a:ext>
            </a:extLst>
          </p:cNvPr>
          <p:cNvSpPr txBox="1"/>
          <p:nvPr/>
        </p:nvSpPr>
        <p:spPr>
          <a:xfrm>
            <a:off x="6505898" y="3058676"/>
            <a:ext cx="109138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et</a:t>
            </a:r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1300" dirty="0">
                <a:latin typeface="Comic Sans MS" panose="030F0702030302020204" pitchFamily="66" charset="0"/>
              </a:rPr>
              <a:t>(and)</a:t>
            </a:r>
          </a:p>
        </p:txBody>
      </p:sp>
      <p:pic>
        <p:nvPicPr>
          <p:cNvPr id="18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E73FD7FA-A7A6-44A3-B7E3-1E799C14FC4E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3335" y="230660"/>
            <a:ext cx="1577789" cy="882821"/>
          </a:xfrm>
          <a:prstGeom prst="rect">
            <a:avLst/>
          </a:prstGeom>
        </p:spPr>
      </p:pic>
      <p:sp>
        <p:nvSpPr>
          <p:cNvPr id="28" name="Speech Bubble: Oval 27">
            <a:extLst>
              <a:ext uri="{FF2B5EF4-FFF2-40B4-BE49-F238E27FC236}">
                <a16:creationId xmlns="" xmlns:a16="http://schemas.microsoft.com/office/drawing/2014/main" id="{2EA29977-2D58-4219-BC53-B68085D82BCB}"/>
              </a:ext>
            </a:extLst>
          </p:cNvPr>
          <p:cNvSpPr/>
          <p:nvPr/>
        </p:nvSpPr>
        <p:spPr>
          <a:xfrm flipH="1">
            <a:off x="1734838" y="124812"/>
            <a:ext cx="1939238" cy="865627"/>
          </a:xfrm>
          <a:prstGeom prst="wedgeEllipseCallout">
            <a:avLst>
              <a:gd name="adj1" fmla="val 59247"/>
              <a:gd name="adj2" fmla="val 297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Je </a:t>
            </a:r>
            <a:r>
              <a:rPr lang="en-GB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vais</a:t>
            </a:r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à </a:t>
            </a:r>
            <a:r>
              <a:rPr lang="en-GB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l’école</a:t>
            </a:r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en bus </a:t>
            </a:r>
            <a:r>
              <a:rPr lang="en-GB" sz="12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parce</a:t>
            </a:r>
            <a:r>
              <a:rPr lang="en-GB" sz="1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que</a:t>
            </a:r>
            <a:r>
              <a:rPr lang="en-GB" sz="1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c’est</a:t>
            </a:r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rapide</a:t>
            </a:r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et</a:t>
            </a:r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pas </a:t>
            </a:r>
            <a:r>
              <a:rPr lang="en-GB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cher</a:t>
            </a:r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Picture 18" descr="Cartoon boy with backpack and helmet riding turquoise bike smili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4160109" y="1721707"/>
            <a:ext cx="1210962" cy="110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Speech Bubble: Oval 24">
            <a:extLst>
              <a:ext uri="{FF2B5EF4-FFF2-40B4-BE49-F238E27FC236}">
                <a16:creationId xmlns="" xmlns:a16="http://schemas.microsoft.com/office/drawing/2014/main" id="{F476D1A0-782F-4239-97C9-5A36942E96BA}"/>
              </a:ext>
            </a:extLst>
          </p:cNvPr>
          <p:cNvSpPr/>
          <p:nvPr/>
        </p:nvSpPr>
        <p:spPr>
          <a:xfrm flipH="1">
            <a:off x="5799645" y="1841834"/>
            <a:ext cx="2190850" cy="950336"/>
          </a:xfrm>
          <a:prstGeom prst="wedgeEllipseCallout">
            <a:avLst>
              <a:gd name="adj1" fmla="val 69299"/>
              <a:gd name="adj2" fmla="val 841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Je </a:t>
            </a:r>
            <a:r>
              <a:rPr lang="en-GB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vais</a:t>
            </a:r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au </a:t>
            </a:r>
            <a:r>
              <a:rPr lang="en-GB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parc</a:t>
            </a:r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à </a:t>
            </a:r>
            <a:r>
              <a:rPr lang="en-GB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vélo</a:t>
            </a:r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parce</a:t>
            </a:r>
            <a:r>
              <a:rPr lang="en-GB" sz="1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que</a:t>
            </a:r>
            <a:r>
              <a:rPr lang="en-GB" sz="1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c’est</a:t>
            </a:r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bon pour </a:t>
            </a:r>
            <a:r>
              <a:rPr lang="en-GB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l’environnement</a:t>
            </a:r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.</a:t>
            </a:r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9034161" y="5077481"/>
          <a:ext cx="1902454" cy="633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1227"/>
                <a:gridCol w="951227"/>
              </a:tblGrid>
              <a:tr h="27133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i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KEY </a:t>
                      </a:r>
                      <a:r>
                        <a:rPr lang="en-GB" sz="1400" b="1" i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SOUND</a:t>
                      </a:r>
                      <a:endParaRPr lang="en-GB" sz="1400" b="1" i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28436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en</a:t>
                      </a:r>
                      <a:endParaRPr lang="en-GB" sz="1400" b="1" i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</a:t>
                      </a:r>
                      <a:endParaRPr lang="en-GB" sz="1400" i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01215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35f415-58c6-4a5d-8e43-6b558a406446">
      <UserInfo>
        <DisplayName>Dawn Reardon</DisplayName>
        <AccountId>12</AccountId>
        <AccountType/>
      </UserInfo>
      <UserInfo>
        <DisplayName>Esperanza Guzmann</DisplayName>
        <AccountId>13</AccountId>
        <AccountType/>
      </UserInfo>
      <UserInfo>
        <DisplayName>Halsall, Jane</DisplayName>
        <AccountId>16</AccountId>
        <AccountType/>
      </UserInfo>
      <UserInfo>
        <DisplayName>Vickers, Helen</DisplayName>
        <AccountId>10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560D8F5A9EC48AF091FBEC8B3F065" ma:contentTypeVersion="9" ma:contentTypeDescription="Create a new document." ma:contentTypeScope="" ma:versionID="fa999c32ef959040356dfd60cafbbaa1">
  <xsd:schema xmlns:xsd="http://www.w3.org/2001/XMLSchema" xmlns:xs="http://www.w3.org/2001/XMLSchema" xmlns:p="http://schemas.microsoft.com/office/2006/metadata/properties" xmlns:ns2="544b6f6c-7c79-4c22-a118-0a4934cd40da" xmlns:ns3="e435f415-58c6-4a5d-8e43-6b558a406446" targetNamespace="http://schemas.microsoft.com/office/2006/metadata/properties" ma:root="true" ma:fieldsID="5e9a6d0cf683ee10e1789db8d67a4cc7" ns2:_="" ns3:_="">
    <xsd:import namespace="544b6f6c-7c79-4c22-a118-0a4934cd40da"/>
    <xsd:import namespace="e435f415-58c6-4a5d-8e43-6b558a406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b6f6c-7c79-4c22-a118-0a4934cd4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5f415-58c6-4a5d-8e43-6b558a406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985106-54CF-4F3E-9C85-B3B6AE792625}">
  <ds:schemaRefs>
    <ds:schemaRef ds:uri="http://schemas.microsoft.com/office/2006/metadata/properties"/>
    <ds:schemaRef ds:uri="http://schemas.microsoft.com/office/infopath/2007/PartnerControls"/>
    <ds:schemaRef ds:uri="e435f415-58c6-4a5d-8e43-6b558a406446"/>
  </ds:schemaRefs>
</ds:datastoreItem>
</file>

<file path=customXml/itemProps2.xml><?xml version="1.0" encoding="utf-8"?>
<ds:datastoreItem xmlns:ds="http://schemas.openxmlformats.org/officeDocument/2006/customXml" ds:itemID="{3B6A12B8-B5BC-47E1-A7F9-A4C35A12CB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21B6EE-BB8F-4876-911B-82C4123217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4b6f6c-7c79-4c22-a118-0a4934cd40da"/>
    <ds:schemaRef ds:uri="e435f415-58c6-4a5d-8e43-6b558a406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219</Words>
  <Application>Microsoft Office PowerPoint</Application>
  <PresentationFormat>Custom</PresentationFormat>
  <Paragraphs>93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Esperanza Guzmán</dc:creator>
  <cp:lastModifiedBy>alba0267</cp:lastModifiedBy>
  <cp:revision>27</cp:revision>
  <dcterms:created xsi:type="dcterms:W3CDTF">2020-12-07T21:13:23Z</dcterms:created>
  <dcterms:modified xsi:type="dcterms:W3CDTF">2021-11-10T18:17:49Z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0x010100513560D8F5A9EC48AF091FBEC8B3F065</vt:lpwstr>
  </property>
</Properties>
</file>