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F8DE4-6297-816E-75C8-BA9FE7A19FCA}" v="11" dt="2020-12-03T10:49:01.729"/>
    <p1510:client id="{6F66B824-BA7C-2B36-0BAB-83714E41CF6B}" v="4" dt="2020-12-03T11:35:43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4660"/>
  </p:normalViewPr>
  <p:slideViewPr>
    <p:cSldViewPr snapToGrid="0">
      <p:cViewPr>
        <p:scale>
          <a:sx n="120" d="100"/>
          <a:sy n="120" d="100"/>
        </p:scale>
        <p:origin x="-109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970cb204a78b01b7771edd7bc8072aab738572909c32530fd3b98e5679c1634b::" providerId="AD" clId="Web-{6CBF8DE4-6297-816E-75C8-BA9FE7A19FCA}"/>
    <pc:docChg chg="modSld">
      <pc:chgData name="Guest User" userId="S::urn:spo:anon#970cb204a78b01b7771edd7bc8072aab738572909c32530fd3b98e5679c1634b::" providerId="AD" clId="Web-{6CBF8DE4-6297-816E-75C8-BA9FE7A19FCA}" dt="2020-12-03T10:49:01.729" v="8"/>
      <pc:docMkLst>
        <pc:docMk/>
      </pc:docMkLst>
      <pc:sldChg chg="modSp">
        <pc:chgData name="Guest User" userId="S::urn:spo:anon#970cb204a78b01b7771edd7bc8072aab738572909c32530fd3b98e5679c1634b::" providerId="AD" clId="Web-{6CBF8DE4-6297-816E-75C8-BA9FE7A19FCA}" dt="2020-12-03T10:49:01.729" v="8"/>
        <pc:sldMkLst>
          <pc:docMk/>
          <pc:sldMk cId="2666880704" sldId="256"/>
        </pc:sldMkLst>
        <pc:graphicFrameChg chg="mod modGraphic">
          <ac:chgData name="Guest User" userId="S::urn:spo:anon#970cb204a78b01b7771edd7bc8072aab738572909c32530fd3b98e5679c1634b::" providerId="AD" clId="Web-{6CBF8DE4-6297-816E-75C8-BA9FE7A19FCA}" dt="2020-12-03T10:49:01.729" v="8"/>
          <ac:graphicFrameMkLst>
            <pc:docMk/>
            <pc:sldMk cId="2666880704" sldId="256"/>
            <ac:graphicFrameMk id="40" creationId="{2FE3474E-D0DF-4144-A1FA-490C3749EDBA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6F66B824-BA7C-2B36-0BAB-83714E41CF6B}"/>
    <pc:docChg chg="modSld">
      <pc:chgData name="Dawn Reardon" userId="S::dawn.reardon@si.liverpool.gov.uk::2b1e1f63-f34a-4e91-bef0-a97b95c3ef47" providerId="AD" clId="Web-{6F66B824-BA7C-2B36-0BAB-83714E41CF6B}" dt="2020-12-03T11:35:43.783" v="3"/>
      <pc:docMkLst>
        <pc:docMk/>
      </pc:docMkLst>
      <pc:sldChg chg="modSp">
        <pc:chgData name="Dawn Reardon" userId="S::dawn.reardon@si.liverpool.gov.uk::2b1e1f63-f34a-4e91-bef0-a97b95c3ef47" providerId="AD" clId="Web-{6F66B824-BA7C-2B36-0BAB-83714E41CF6B}" dt="2020-12-03T11:35:43.783" v="3"/>
        <pc:sldMkLst>
          <pc:docMk/>
          <pc:sldMk cId="2666880704" sldId="256"/>
        </pc:sldMkLst>
        <pc:graphicFrameChg chg="mod modGraphic">
          <ac:chgData name="Dawn Reardon" userId="S::dawn.reardon@si.liverpool.gov.uk::2b1e1f63-f34a-4e91-bef0-a97b95c3ef47" providerId="AD" clId="Web-{6F66B824-BA7C-2B36-0BAB-83714E41CF6B}" dt="2020-12-03T11:35:43.783" v="3"/>
          <ac:graphicFrameMkLst>
            <pc:docMk/>
            <pc:sldMk cId="2666880704" sldId="256"/>
            <ac:graphicFrameMk id="40" creationId="{2FE3474E-D0DF-4144-A1FA-490C3749EDB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E3F24-9390-4CDD-BDB9-CA5EA3CC3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7906AF-56C4-4E67-8709-C692809B5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C40195-28F2-41BA-B965-ACAE9ED1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B82563-F805-4785-A11A-07DF78C2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86E66D-E6B5-4C73-B774-E7F0B681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288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97BBA-F774-46B9-A79E-5308EF97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3BEF73-7779-449F-BAB7-5CE35D03F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9CA5B-5311-486D-ABDD-4EC59C4D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EB2BD-FDEC-4F74-97E6-2F154819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A1D98-97E5-4E7E-B19F-48A93268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919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4A0D1BE-77C3-4164-BA42-B8B003715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95BAA7-D240-461C-9720-BCF9772F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FFE52-E07D-4078-AEC4-97597182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BD9A3B-A749-413B-982C-28EEDC6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70040B-E55D-4D98-AEBE-2E2038C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718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E893-AD47-40D8-B1C0-2E7DDFE9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EB0070-F01B-41F1-B1D4-59E4E41A0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236B57-0B8C-4264-9479-E506C3C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2B2F8-F9CC-4708-AF7A-277F2BE4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2A997F-BFBE-4924-97A3-29E182EF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77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C00BEF-EFA3-4743-BBFF-9E40713E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832B1E-0218-48FC-979C-69E9AB08B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16B363-A08D-4BBB-A036-9C6E85A05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4F4FFA-19F1-48E7-99EA-71182656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37BDDA-C8FB-4CE5-9C27-D9879AA1C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56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4CFA24-9FBE-4549-B931-F7E3E0B3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329FDE-18D7-4702-BF5C-F091FC21B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19C920-9F88-4A86-A7EB-D253C7D1D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A68D22-8197-4DB7-90C4-FBD0F7BA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FC2018-D4EB-4CFE-B4DB-53C7D9A8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E3C1D-8B6B-4CDB-9A06-EAAA24F6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13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33101-CD43-45CD-965A-E3EC7168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68746F-8F1E-43B4-B287-183EF3F40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FA88C91-AAA3-4E24-9610-49F5E0ED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CF694C-97CB-4079-8538-9EBE08BD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D9785ED-402A-4249-B76A-8C4AEA445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59F4150-B082-4019-81C4-762C12CD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F8F8CC-21E4-440A-824F-FD413F21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99D9A1-132C-4881-8388-73517846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54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7A492-4030-4441-B1D5-70606100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05665D4-37CA-4221-B300-0B56D7B4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1B0744-A737-4181-945C-D4E43D5B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40FA328-7B2E-4061-BFBA-3C127CC9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844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33C08BB-37A3-48C1-A72C-7FF14343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1E837A-8670-47A7-A6A4-3D49DB1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FA20D6-912A-4774-B0AE-22166766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0499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B91D2-9074-4BB0-8F4D-22A009F7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19DDFB-8746-437E-8670-3BDF98BED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3E0395-01B8-49CB-A30B-4FD44AA46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4810A9-2ABA-45EC-B9F4-2C8D7495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D8E661-D20F-464D-8CEC-60707D03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97BB6-DE33-4A1B-B180-6DE52ED8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52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D3CE7-12A0-4B1F-976B-6CC28D95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995E3A-BEA7-438D-8C03-BE339F04E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94B6F0-528D-44C7-89D9-63A03148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7D954B-9C7B-4C12-AD9A-303A7A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1BE223-F96C-4589-9AF5-DCAE7F18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53B65B-05D0-49B5-86C5-15E1412A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19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43C573-BC73-449F-AC89-1D7B14C0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751684-AC96-4C60-83B3-F0346A88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53F03-7617-4140-96DC-1D6EC68D7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AA787-D446-4997-A2BF-EB05554534E2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672B2-282B-43CC-B9D0-E879215AB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3FCD7-C3C3-435A-8035-5EB46D2A7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5914-2F0B-49A6-9CC0-00CEFF3018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98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ixabay.com/en/cartoon-kids-children-child-1099721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ixabay.com/en/detective-investigation-man-police-311684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247" y="121710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4, Spring 1 Weather / Seasons</a:t>
            </a:r>
            <a:r>
              <a:rPr lang="en-US" sz="894" dirty="0">
                <a:solidFill>
                  <a:srgbClr val="000000"/>
                </a:solidFill>
                <a:latin typeface="Helvetica Neue"/>
                <a:ea typeface="Arial Unicode MS"/>
                <a:cs typeface="Arial Unicode MS"/>
              </a:rPr>
              <a:t> 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8DE70A-95F3-4CE6-81BA-3160C9A8B1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07737C-A1C3-4FAE-95C8-8E8F65FE9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1" y="3730376"/>
            <a:ext cx="739766" cy="86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C681D9-3927-4C2F-88F8-A008B48052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091"/>
          <a:stretch/>
        </p:blipFill>
        <p:spPr>
          <a:xfrm>
            <a:off x="2950586" y="4655290"/>
            <a:ext cx="161902" cy="480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6A7416-1C75-465F-8463-1F395475F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08" y="2530470"/>
            <a:ext cx="391365" cy="475126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507005" y="4420925"/>
            <a:ext cx="623838" cy="1224501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="" xmlns:a16="http://schemas.microsoft.com/office/drawing/2014/main" id="{5CCD4013-CB02-4B49-BC47-86866A44D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9731523"/>
              </p:ext>
            </p:extLst>
          </p:nvPr>
        </p:nvGraphicFramePr>
        <p:xfrm>
          <a:off x="8434817" y="1201602"/>
          <a:ext cx="3451118" cy="4809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5559">
                  <a:extLst>
                    <a:ext uri="{9D8B030D-6E8A-4147-A177-3AD203B41FA5}">
                      <a16:colId xmlns="" xmlns:a16="http://schemas.microsoft.com/office/drawing/2014/main" val="523489361"/>
                    </a:ext>
                  </a:extLst>
                </a:gridCol>
                <a:gridCol w="1725559">
                  <a:extLst>
                    <a:ext uri="{9D8B030D-6E8A-4147-A177-3AD203B41FA5}">
                      <a16:colId xmlns="" xmlns:a16="http://schemas.microsoft.com/office/drawing/2014/main" val="3485007444"/>
                    </a:ext>
                  </a:extLst>
                </a:gridCol>
              </a:tblGrid>
              <a:tr h="39306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Le Temps</a:t>
                      </a:r>
                    </a:p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Weather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166884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neige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snowing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208342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pleut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4650058"/>
                  </a:ext>
                </a:extLst>
              </a:tr>
              <a:tr h="36020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fait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chaud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6332618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fait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fr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oi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cold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2950188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fait b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eau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Nice 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9683809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fait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mauvais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Bad weather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0645651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y a du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soleil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sunny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5310679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y a du vent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windy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540838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y a du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brouillard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foggy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4885623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y a des </a:t>
                      </a:r>
                      <a:r>
                        <a:rPr lang="en-GB" sz="1400" dirty="0" err="1">
                          <a:latin typeface="Comic Sans MS" panose="030F0702030302020204" pitchFamily="66" charset="0"/>
                        </a:rPr>
                        <a:t>nuages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cloudy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84115660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Il y a</a:t>
                      </a:r>
                      <a:r>
                        <a:rPr lang="en-GB" sz="1400" baseline="0" dirty="0">
                          <a:latin typeface="Comic Sans MS" panose="030F0702030302020204" pitchFamily="66" charset="0"/>
                        </a:rPr>
                        <a:t> des </a:t>
                      </a:r>
                      <a:r>
                        <a:rPr lang="en-GB" sz="1400" baseline="0" dirty="0" err="1">
                          <a:latin typeface="Comic Sans MS" panose="030F0702030302020204" pitchFamily="66" charset="0"/>
                        </a:rPr>
                        <a:t>orages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It’s stormy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4084704"/>
                  </a:ext>
                </a:extLst>
              </a:tr>
            </a:tbl>
          </a:graphicData>
        </a:graphic>
      </p:graphicFrame>
      <p:graphicFrame>
        <p:nvGraphicFramePr>
          <p:cNvPr id="15" name="Table 13">
            <a:extLst>
              <a:ext uri="{FF2B5EF4-FFF2-40B4-BE49-F238E27FC236}">
                <a16:creationId xmlns="" xmlns:a16="http://schemas.microsoft.com/office/drawing/2014/main" id="{0EE02688-D438-4122-80F0-508263A91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2256309"/>
              </p:ext>
            </p:extLst>
          </p:nvPr>
        </p:nvGraphicFramePr>
        <p:xfrm>
          <a:off x="436222" y="930640"/>
          <a:ext cx="5276334" cy="7917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5274">
                  <a:extLst>
                    <a:ext uri="{9D8B030D-6E8A-4147-A177-3AD203B41FA5}">
                      <a16:colId xmlns="" xmlns:a16="http://schemas.microsoft.com/office/drawing/2014/main" val="523489361"/>
                    </a:ext>
                  </a:extLst>
                </a:gridCol>
                <a:gridCol w="2971060">
                  <a:extLst>
                    <a:ext uri="{9D8B030D-6E8A-4147-A177-3AD203B41FA5}">
                      <a16:colId xmlns="" xmlns:a16="http://schemas.microsoft.com/office/drawing/2014/main" val="3485007444"/>
                    </a:ext>
                  </a:extLst>
                </a:gridCol>
              </a:tblGrid>
              <a:tr h="2723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omic Sans MS" panose="030F0702030302020204" pitchFamily="66" charset="0"/>
                        </a:rPr>
                        <a:t>Key Question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166884"/>
                  </a:ext>
                </a:extLst>
              </a:tr>
              <a:tr h="456492">
                <a:tc>
                  <a:txBody>
                    <a:bodyPr/>
                    <a:lstStyle/>
                    <a:p>
                      <a:r>
                        <a:rPr lang="en-GB" sz="1600" dirty="0" err="1">
                          <a:latin typeface="Comic Sans MS" panose="030F0702030302020204" pitchFamily="66" charset="0"/>
                        </a:rPr>
                        <a:t>Quel</a:t>
                      </a:r>
                      <a:r>
                        <a:rPr lang="en-GB" sz="1600" dirty="0">
                          <a:latin typeface="Comic Sans MS" panose="030F0702030302020204" pitchFamily="66" charset="0"/>
                        </a:rPr>
                        <a:t> temps fait-</a:t>
                      </a:r>
                      <a:r>
                        <a:rPr lang="en-GB" sz="1600" dirty="0" err="1"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1600" dirty="0">
                          <a:latin typeface="Comic Sans MS" panose="030F0702030302020204" pitchFamily="66" charset="0"/>
                        </a:rPr>
                        <a:t>?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What is the weather like?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208342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="" xmlns:a16="http://schemas.microsoft.com/office/drawing/2014/main" id="{9043B1DF-63F7-444A-A41A-19171743D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0166638"/>
              </p:ext>
            </p:extLst>
          </p:nvPr>
        </p:nvGraphicFramePr>
        <p:xfrm>
          <a:off x="436222" y="1916942"/>
          <a:ext cx="2599369" cy="1693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055">
                  <a:extLst>
                    <a:ext uri="{9D8B030D-6E8A-4147-A177-3AD203B41FA5}">
                      <a16:colId xmlns="" xmlns:a16="http://schemas.microsoft.com/office/drawing/2014/main" val="2073205005"/>
                    </a:ext>
                  </a:extLst>
                </a:gridCol>
                <a:gridCol w="1120314">
                  <a:extLst>
                    <a:ext uri="{9D8B030D-6E8A-4147-A177-3AD203B41FA5}">
                      <a16:colId xmlns="" xmlns:a16="http://schemas.microsoft.com/office/drawing/2014/main" val="3785321848"/>
                    </a:ext>
                  </a:extLst>
                </a:gridCol>
              </a:tblGrid>
              <a:tr h="5179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dirty="0" err="1">
                          <a:latin typeface="Comic Sans MS" panose="030F0702030302020204" pitchFamily="66" charset="0"/>
                        </a:rPr>
                        <a:t>Saisons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Seasons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8450189"/>
                  </a:ext>
                </a:extLst>
              </a:tr>
              <a:tr h="293751">
                <a:tc>
                  <a:txBody>
                    <a:bodyPr/>
                    <a:lstStyle/>
                    <a:p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mic Sans MS"/>
                        </a:rPr>
                        <a:t>[au]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printemps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[in] 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8217955"/>
                  </a:ext>
                </a:extLst>
              </a:tr>
              <a:tr h="2937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[en] </a:t>
                      </a:r>
                      <a:r>
                        <a:rPr lang="en-GB" sz="1300" b="1" dirty="0" err="1">
                          <a:solidFill>
                            <a:schemeClr val="tx1"/>
                          </a:solidFill>
                          <a:latin typeface="Comic Sans MS"/>
                        </a:rPr>
                        <a:t>été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[in]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summer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1408542"/>
                  </a:ext>
                </a:extLst>
              </a:tr>
              <a:tr h="2937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[en] </a:t>
                      </a:r>
                      <a:r>
                        <a:rPr lang="en-GB" sz="1300" b="1" i="0" u="none" strike="noStrike" noProof="0" dirty="0" err="1">
                          <a:solidFill>
                            <a:schemeClr val="tx1"/>
                          </a:solidFill>
                          <a:latin typeface="Comic Sans MS"/>
                        </a:rPr>
                        <a:t>automne</a:t>
                      </a:r>
                      <a:endParaRPr lang="en-US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[in]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autumn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2702761"/>
                  </a:ext>
                </a:extLst>
              </a:tr>
              <a:tr h="2937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[en] </a:t>
                      </a:r>
                      <a:r>
                        <a:rPr lang="en-GB" sz="1300" b="1" dirty="0">
                          <a:solidFill>
                            <a:schemeClr val="tx1"/>
                          </a:solidFill>
                          <a:latin typeface="Comic Sans MS"/>
                        </a:rPr>
                        <a:t>hiver</a:t>
                      </a:r>
                      <a:endParaRPr lang="en-US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0" u="none" strike="noStrike" noProof="0" dirty="0">
                          <a:solidFill>
                            <a:schemeClr val="tx1"/>
                          </a:solidFill>
                          <a:latin typeface="Comic Sans MS"/>
                        </a:rPr>
                        <a:t>[in]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omic Sans MS"/>
                        </a:rPr>
                        <a:t>winter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0066954"/>
                  </a:ext>
                </a:extLst>
              </a:tr>
            </a:tbl>
          </a:graphicData>
        </a:graphic>
      </p:graphicFrame>
      <p:graphicFrame>
        <p:nvGraphicFramePr>
          <p:cNvPr id="20" name="Table 20">
            <a:extLst>
              <a:ext uri="{FF2B5EF4-FFF2-40B4-BE49-F238E27FC236}">
                <a16:creationId xmlns="" xmlns:a16="http://schemas.microsoft.com/office/drawing/2014/main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6885113"/>
              </p:ext>
            </p:extLst>
          </p:nvPr>
        </p:nvGraphicFramePr>
        <p:xfrm>
          <a:off x="5260745" y="4612675"/>
          <a:ext cx="1902454" cy="961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>
                  <a:extLst>
                    <a:ext uri="{9D8B030D-6E8A-4147-A177-3AD203B41FA5}">
                      <a16:colId xmlns="" xmlns:a16="http://schemas.microsoft.com/office/drawing/2014/main" val="3016009640"/>
                    </a:ext>
                  </a:extLst>
                </a:gridCol>
                <a:gridCol w="951227">
                  <a:extLst>
                    <a:ext uri="{9D8B030D-6E8A-4147-A177-3AD203B41FA5}">
                      <a16:colId xmlns="" xmlns:a16="http://schemas.microsoft.com/office/drawing/2014/main" val="2052236380"/>
                    </a:ext>
                  </a:extLst>
                </a:gridCol>
              </a:tblGrid>
              <a:tr h="2596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179877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oi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wah</a:t>
                      </a:r>
                      <a:endParaRPr lang="en-GB" sz="14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821796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eau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oh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923086"/>
                  </a:ext>
                </a:extLst>
              </a:tr>
            </a:tbl>
          </a:graphicData>
        </a:graphic>
      </p:graphicFrame>
      <p:sp>
        <p:nvSpPr>
          <p:cNvPr id="22" name="Speech Bubble: Oval 21">
            <a:extLst>
              <a:ext uri="{FF2B5EF4-FFF2-40B4-BE49-F238E27FC236}">
                <a16:creationId xmlns="" xmlns:a16="http://schemas.microsoft.com/office/drawing/2014/main" id="{B337B040-D574-48AF-B87B-5DB8A80D2FC7}"/>
              </a:ext>
            </a:extLst>
          </p:cNvPr>
          <p:cNvSpPr/>
          <p:nvPr/>
        </p:nvSpPr>
        <p:spPr>
          <a:xfrm>
            <a:off x="3274411" y="2864418"/>
            <a:ext cx="2560908" cy="529621"/>
          </a:xfrm>
          <a:prstGeom prst="wedgeEllipseCallout">
            <a:avLst>
              <a:gd name="adj1" fmla="val 66098"/>
              <a:gd name="adj2" fmla="val -5518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 </a:t>
            </a:r>
            <a:r>
              <a:rPr lang="en-GB" sz="1200" dirty="0" err="1">
                <a:solidFill>
                  <a:schemeClr val="tx1"/>
                </a:solidFill>
              </a:rPr>
              <a:t>été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y a du </a:t>
            </a:r>
            <a:r>
              <a:rPr lang="en-GB" sz="1200" dirty="0" err="1">
                <a:solidFill>
                  <a:schemeClr val="tx1"/>
                </a:solidFill>
              </a:rPr>
              <a:t>soleil</a:t>
            </a:r>
            <a:r>
              <a:rPr lang="en-GB" sz="1200" dirty="0">
                <a:solidFill>
                  <a:schemeClr val="tx1"/>
                </a:solidFill>
              </a:rPr>
              <a:t> et 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fait </a:t>
            </a:r>
            <a:r>
              <a:rPr lang="en-GB" sz="1200" dirty="0" err="1">
                <a:solidFill>
                  <a:schemeClr val="tx1"/>
                </a:solidFill>
              </a:rPr>
              <a:t>chaud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195AF06-970C-42E4-8F51-7D2B45AB1B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2" y="3911197"/>
            <a:ext cx="772164" cy="502614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="" xmlns:a16="http://schemas.microsoft.com/office/drawing/2014/main" id="{0A6E4587-B540-4C9D-819F-A34640DDFC68}"/>
              </a:ext>
            </a:extLst>
          </p:cNvPr>
          <p:cNvSpPr/>
          <p:nvPr/>
        </p:nvSpPr>
        <p:spPr>
          <a:xfrm>
            <a:off x="1928700" y="3819700"/>
            <a:ext cx="2124846" cy="529621"/>
          </a:xfrm>
          <a:prstGeom prst="wedgeEllipseCallout">
            <a:avLst>
              <a:gd name="adj1" fmla="val -52446"/>
              <a:gd name="adj2" fmla="val 4525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 </a:t>
            </a:r>
            <a:r>
              <a:rPr lang="en-GB" sz="1200" dirty="0" err="1">
                <a:solidFill>
                  <a:schemeClr val="tx1"/>
                </a:solidFill>
              </a:rPr>
              <a:t>automne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y a du vent et </a:t>
            </a:r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pleut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D26C5A50-F6D0-42C8-9EC4-A8A33DA5A24A}"/>
              </a:ext>
            </a:extLst>
          </p:cNvPr>
          <p:cNvSpPr/>
          <p:nvPr/>
        </p:nvSpPr>
        <p:spPr>
          <a:xfrm flipH="1">
            <a:off x="5708492" y="1507692"/>
            <a:ext cx="2153281" cy="586209"/>
          </a:xfrm>
          <a:prstGeom prst="wedgeEllipseCallout">
            <a:avLst>
              <a:gd name="adj1" fmla="val 72122"/>
              <a:gd name="adj2" fmla="val 69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Au </a:t>
            </a:r>
            <a:r>
              <a:rPr lang="en-GB" sz="1200" dirty="0" err="1">
                <a:solidFill>
                  <a:schemeClr val="tx1"/>
                </a:solidFill>
              </a:rPr>
              <a:t>printemps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fait b</a:t>
            </a:r>
            <a:r>
              <a:rPr lang="en-GB" sz="1200" dirty="0">
                <a:solidFill>
                  <a:srgbClr val="FF0000"/>
                </a:solidFill>
              </a:rPr>
              <a:t>eau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E060E7A-7CD9-4BE7-ADC8-331428CDAE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95" y="4544771"/>
            <a:ext cx="472828" cy="423512"/>
          </a:xfrm>
          <a:prstGeom prst="rect">
            <a:avLst/>
          </a:prstGeom>
        </p:spPr>
      </p:pic>
      <p:sp>
        <p:nvSpPr>
          <p:cNvPr id="27" name="Speech Bubble: Oval 26">
            <a:extLst>
              <a:ext uri="{FF2B5EF4-FFF2-40B4-BE49-F238E27FC236}">
                <a16:creationId xmlns="" xmlns:a16="http://schemas.microsoft.com/office/drawing/2014/main" id="{5C1C0C1D-1799-4163-BC6D-77CB335114C3}"/>
              </a:ext>
            </a:extLst>
          </p:cNvPr>
          <p:cNvSpPr/>
          <p:nvPr/>
        </p:nvSpPr>
        <p:spPr>
          <a:xfrm>
            <a:off x="492981" y="4714902"/>
            <a:ext cx="2010092" cy="707888"/>
          </a:xfrm>
          <a:prstGeom prst="wedgeEllipseCallout">
            <a:avLst>
              <a:gd name="adj1" fmla="val 76738"/>
              <a:gd name="adj2" fmla="val 3225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 hiver, </a:t>
            </a:r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fait </a:t>
            </a:r>
            <a:r>
              <a:rPr lang="en-GB" sz="1200" dirty="0" err="1">
                <a:solidFill>
                  <a:schemeClr val="tx1"/>
                </a:solidFill>
              </a:rPr>
              <a:t>fr</a:t>
            </a:r>
            <a:r>
              <a:rPr lang="en-GB" sz="1200" dirty="0" err="1">
                <a:solidFill>
                  <a:srgbClr val="FF0000"/>
                </a:solidFill>
              </a:rPr>
              <a:t>oi</a:t>
            </a:r>
            <a:r>
              <a:rPr lang="en-GB" sz="1200" dirty="0" err="1">
                <a:solidFill>
                  <a:schemeClr val="tx1"/>
                </a:solidFill>
              </a:rPr>
              <a:t>d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y a des </a:t>
            </a:r>
            <a:r>
              <a:rPr lang="en-GB" sz="1200" dirty="0" err="1">
                <a:solidFill>
                  <a:schemeClr val="tx1"/>
                </a:solidFill>
              </a:rPr>
              <a:t>nuages</a:t>
            </a:r>
            <a:r>
              <a:rPr lang="en-GB" sz="1200" dirty="0">
                <a:solidFill>
                  <a:schemeClr val="tx1"/>
                </a:solidFill>
              </a:rPr>
              <a:t> et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il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err="1">
                <a:solidFill>
                  <a:schemeClr val="tx1"/>
                </a:solidFill>
              </a:rPr>
              <a:t>neige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35" name="Picture 3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44CEE4BB-6020-402E-9AFA-BDEC852D6F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153349" y="2279721"/>
            <a:ext cx="1009850" cy="1114318"/>
          </a:xfrm>
          <a:prstGeom prst="rect">
            <a:avLst/>
          </a:prstGeom>
        </p:spPr>
      </p:pic>
      <p:graphicFrame>
        <p:nvGraphicFramePr>
          <p:cNvPr id="40" name="Table 40">
            <a:extLst>
              <a:ext uri="{FF2B5EF4-FFF2-40B4-BE49-F238E27FC236}">
                <a16:creationId xmlns="" xmlns:a16="http://schemas.microsoft.com/office/drawing/2014/main" id="{2FE3474E-D0DF-4144-A1FA-490C3749E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1157073"/>
              </p:ext>
            </p:extLst>
          </p:nvPr>
        </p:nvGraphicFramePr>
        <p:xfrm>
          <a:off x="327330" y="5980679"/>
          <a:ext cx="7220520" cy="746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3420">
                  <a:extLst>
                    <a:ext uri="{9D8B030D-6E8A-4147-A177-3AD203B41FA5}">
                      <a16:colId xmlns="" xmlns:a16="http://schemas.microsoft.com/office/drawing/2014/main" val="4179651697"/>
                    </a:ext>
                  </a:extLst>
                </a:gridCol>
                <a:gridCol w="1203420">
                  <a:extLst>
                    <a:ext uri="{9D8B030D-6E8A-4147-A177-3AD203B41FA5}">
                      <a16:colId xmlns="" xmlns:a16="http://schemas.microsoft.com/office/drawing/2014/main" val="513241125"/>
                    </a:ext>
                  </a:extLst>
                </a:gridCol>
                <a:gridCol w="1203420">
                  <a:extLst>
                    <a:ext uri="{9D8B030D-6E8A-4147-A177-3AD203B41FA5}">
                      <a16:colId xmlns="" xmlns:a16="http://schemas.microsoft.com/office/drawing/2014/main" val="2933134691"/>
                    </a:ext>
                  </a:extLst>
                </a:gridCol>
                <a:gridCol w="1203420">
                  <a:extLst>
                    <a:ext uri="{9D8B030D-6E8A-4147-A177-3AD203B41FA5}">
                      <a16:colId xmlns="" xmlns:a16="http://schemas.microsoft.com/office/drawing/2014/main" val="4220384677"/>
                    </a:ext>
                  </a:extLst>
                </a:gridCol>
                <a:gridCol w="1203420">
                  <a:extLst>
                    <a:ext uri="{9D8B030D-6E8A-4147-A177-3AD203B41FA5}">
                      <a16:colId xmlns="" xmlns:a16="http://schemas.microsoft.com/office/drawing/2014/main" val="1154099205"/>
                    </a:ext>
                  </a:extLst>
                </a:gridCol>
                <a:gridCol w="1203420">
                  <a:extLst>
                    <a:ext uri="{9D8B030D-6E8A-4147-A177-3AD203B41FA5}">
                      <a16:colId xmlns="" xmlns:a16="http://schemas.microsoft.com/office/drawing/2014/main" val="2541732350"/>
                    </a:ext>
                  </a:extLst>
                </a:gridCol>
              </a:tblGrid>
              <a:tr h="189006"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b="1" err="1">
                          <a:latin typeface="Comic Sans MS"/>
                        </a:rPr>
                        <a:t>Nombres</a:t>
                      </a:r>
                      <a:r>
                        <a:rPr lang="en-GB" sz="1200" b="1">
                          <a:latin typeface="Comic Sans MS"/>
                        </a:rPr>
                        <a:t> 1 à 60  – Numbers to 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4431675"/>
                  </a:ext>
                </a:extLst>
              </a:tr>
              <a:tr h="472515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Dix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  <a:p>
                      <a:pPr algn="l"/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Vingt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Quarante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50</a:t>
                      </a:r>
                    </a:p>
                    <a:p>
                      <a:pPr algn="l"/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Cinquante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  <a:p>
                      <a:pPr algn="l"/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S</a:t>
                      </a:r>
                      <a:r>
                        <a:rPr lang="en-GB" sz="120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oi</a:t>
                      </a:r>
                      <a:r>
                        <a:rPr lang="en-GB" sz="1200" dirty="0" err="1">
                          <a:latin typeface="Comic Sans MS" panose="030F0702030302020204" pitchFamily="66" charset="0"/>
                        </a:rPr>
                        <a:t>xante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933339"/>
                  </a:ext>
                </a:extLst>
              </a:tr>
            </a:tbl>
          </a:graphicData>
        </a:graphic>
      </p:graphicFrame>
      <p:graphicFrame>
        <p:nvGraphicFramePr>
          <p:cNvPr id="42" name="Table 20">
            <a:extLst>
              <a:ext uri="{FF2B5EF4-FFF2-40B4-BE49-F238E27FC236}">
                <a16:creationId xmlns="" xmlns:a16="http://schemas.microsoft.com/office/drawing/2014/main" id="{47E9952E-4EA5-478B-BD20-F19154314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4433062"/>
              </p:ext>
            </p:extLst>
          </p:nvPr>
        </p:nvGraphicFramePr>
        <p:xfrm>
          <a:off x="4710224" y="3562012"/>
          <a:ext cx="277114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1146">
                  <a:extLst>
                    <a:ext uri="{9D8B030D-6E8A-4147-A177-3AD203B41FA5}">
                      <a16:colId xmlns="" xmlns:a16="http://schemas.microsoft.com/office/drawing/2014/main" val="3016009640"/>
                    </a:ext>
                  </a:extLst>
                </a:gridCol>
              </a:tblGrid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</a:p>
                    <a:p>
                      <a:pPr algn="ctr"/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French there are three words to start a weather phrase:</a:t>
                      </a:r>
                    </a:p>
                    <a:p>
                      <a:pPr algn="ctr"/>
                      <a:r>
                        <a:rPr lang="en-GB" sz="1400" b="1" i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GB" sz="1400" b="1" i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i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1400" b="1" i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fait </a:t>
                      </a:r>
                      <a:r>
                        <a:rPr lang="en-GB" sz="1400" b="0" i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and</a:t>
                      </a:r>
                      <a:r>
                        <a:rPr lang="en-GB" sz="1400" b="1" i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400" b="1" i="1" baseline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</a:t>
                      </a:r>
                      <a:r>
                        <a:rPr lang="en-GB" sz="1400" b="1" i="1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y a</a:t>
                      </a:r>
                      <a:endParaRPr lang="en-GB" sz="14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3179877"/>
                  </a:ext>
                </a:extLst>
              </a:tr>
            </a:tbl>
          </a:graphicData>
        </a:graphic>
      </p:graphicFrame>
      <p:pic>
        <p:nvPicPr>
          <p:cNvPr id="28" name="Picture 27" descr="Winter Snowman Clip Art drawing free imag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3794" y="4917989"/>
            <a:ext cx="896801" cy="94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artoon Easter Bunny Sce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70638" y="1779373"/>
            <a:ext cx="1252152" cy="989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688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Halsall, Jane</DisplayName>
        <AccountId>16</AccountId>
        <AccountType/>
      </UserInfo>
      <UserInfo>
        <DisplayName>Vickers, Helen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1C23F49-43CD-4ABD-821E-8F8DC89F6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D8AE75-40D5-478E-9DCE-09C5A2DFD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9CA1AB-54FC-4769-8773-FAE3FBFDBC6C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215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29</cp:revision>
  <cp:lastPrinted>2020-11-30T12:47:00Z</cp:lastPrinted>
  <dcterms:created xsi:type="dcterms:W3CDTF">2020-11-30T11:25:51Z</dcterms:created>
  <dcterms:modified xsi:type="dcterms:W3CDTF">2021-11-10T18:18:00Z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