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CCCC"/>
    <a:srgbClr val="FFCC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777BB2-5DCD-4F7B-2234-938AAD097D32}" v="12" dt="2021-03-16T08:59:40.792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60"/>
  </p:normalViewPr>
  <p:slideViewPr>
    <p:cSldViewPr snapToGrid="0">
      <p:cViewPr>
        <p:scale>
          <a:sx n="82" d="100"/>
          <a:sy n="82" d="100"/>
        </p:scale>
        <p:origin x="-1764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eranza Guzmann" userId="S::esperanza.guzman@si.liverpool.gov.uk::87071fd4-f5e2-4838-9a25-7772a6ddc18d" providerId="AD" clId="Web-{C0777BB2-5DCD-4F7B-2234-938AAD097D32}"/>
    <pc:docChg chg="modSld">
      <pc:chgData name="Esperanza Guzmann" userId="S::esperanza.guzman@si.liverpool.gov.uk::87071fd4-f5e2-4838-9a25-7772a6ddc18d" providerId="AD" clId="Web-{C0777BB2-5DCD-4F7B-2234-938AAD097D32}" dt="2021-03-16T08:59:40.792" v="10" actId="20577"/>
      <pc:docMkLst>
        <pc:docMk/>
      </pc:docMkLst>
      <pc:sldChg chg="modSp">
        <pc:chgData name="Esperanza Guzmann" userId="S::esperanza.guzman@si.liverpool.gov.uk::87071fd4-f5e2-4838-9a25-7772a6ddc18d" providerId="AD" clId="Web-{C0777BB2-5DCD-4F7B-2234-938AAD097D32}" dt="2021-03-16T08:59:40.792" v="10" actId="20577"/>
        <pc:sldMkLst>
          <pc:docMk/>
          <pc:sldMk cId="1869069657" sldId="257"/>
        </pc:sldMkLst>
        <pc:spChg chg="mod">
          <ac:chgData name="Esperanza Guzmann" userId="S::esperanza.guzman@si.liverpool.gov.uk::87071fd4-f5e2-4838-9a25-7772a6ddc18d" providerId="AD" clId="Web-{C0777BB2-5DCD-4F7B-2234-938AAD097D32}" dt="2021-03-16T08:58:46.385" v="0" actId="20577"/>
          <ac:spMkLst>
            <pc:docMk/>
            <pc:sldMk cId="1869069657" sldId="257"/>
            <ac:spMk id="4" creationId="{C6000021-3B95-4284-A5F3-FD877BB4C9D4}"/>
          </ac:spMkLst>
        </pc:spChg>
        <pc:spChg chg="mod">
          <ac:chgData name="Esperanza Guzmann" userId="S::esperanza.guzman@si.liverpool.gov.uk::87071fd4-f5e2-4838-9a25-7772a6ddc18d" providerId="AD" clId="Web-{C0777BB2-5DCD-4F7B-2234-938AAD097D32}" dt="2021-03-16T08:59:23.573" v="6" actId="20577"/>
          <ac:spMkLst>
            <pc:docMk/>
            <pc:sldMk cId="1869069657" sldId="257"/>
            <ac:spMk id="24" creationId="{5E668F51-B1CE-4160-BF1C-B4096FE50686}"/>
          </ac:spMkLst>
        </pc:spChg>
        <pc:spChg chg="mod">
          <ac:chgData name="Esperanza Guzmann" userId="S::esperanza.guzman@si.liverpool.gov.uk::87071fd4-f5e2-4838-9a25-7772a6ddc18d" providerId="AD" clId="Web-{C0777BB2-5DCD-4F7B-2234-938AAD097D32}" dt="2021-03-16T08:59:08.433" v="4" actId="1076"/>
          <ac:spMkLst>
            <pc:docMk/>
            <pc:sldMk cId="1869069657" sldId="257"/>
            <ac:spMk id="28" creationId="{84736752-1E02-477D-96D4-0C7B8A5DEF4B}"/>
          </ac:spMkLst>
        </pc:spChg>
        <pc:spChg chg="mod">
          <ac:chgData name="Esperanza Guzmann" userId="S::esperanza.guzman@si.liverpool.gov.uk::87071fd4-f5e2-4838-9a25-7772a6ddc18d" providerId="AD" clId="Web-{C0777BB2-5DCD-4F7B-2234-938AAD097D32}" dt="2021-03-16T08:59:40.792" v="10" actId="20577"/>
          <ac:spMkLst>
            <pc:docMk/>
            <pc:sldMk cId="1869069657" sldId="257"/>
            <ac:spMk id="34" creationId="{5E668F51-B1CE-4160-BF1C-B4096FE50686}"/>
          </ac:spMkLst>
        </pc:spChg>
        <pc:picChg chg="mod">
          <ac:chgData name="Esperanza Guzmann" userId="S::esperanza.guzman@si.liverpool.gov.uk::87071fd4-f5e2-4838-9a25-7772a6ddc18d" providerId="AD" clId="Web-{C0777BB2-5DCD-4F7B-2234-938AAD097D32}" dt="2021-03-16T08:58:58.760" v="2" actId="14100"/>
          <ac:picMkLst>
            <pc:docMk/>
            <pc:sldMk cId="1869069657" sldId="257"/>
            <ac:picMk id="5" creationId="{8CA4A845-EC5F-4560-8852-4B04F25EE5CC}"/>
          </ac:picMkLst>
        </pc:picChg>
        <pc:picChg chg="mod">
          <ac:chgData name="Esperanza Guzmann" userId="S::esperanza.guzman@si.liverpool.gov.uk::87071fd4-f5e2-4838-9a25-7772a6ddc18d" providerId="AD" clId="Web-{C0777BB2-5DCD-4F7B-2234-938AAD097D32}" dt="2021-03-16T08:59:08.385" v="3" actId="1076"/>
          <ac:picMkLst>
            <pc:docMk/>
            <pc:sldMk cId="1869069657" sldId="257"/>
            <ac:picMk id="27" creationId="{E5D213FD-8A0E-467C-A845-0C1D3D508C1C}"/>
          </ac:picMkLst>
        </pc:picChg>
        <pc:picChg chg="mod">
          <ac:chgData name="Esperanza Guzmann" userId="S::esperanza.guzman@si.liverpool.gov.uk::87071fd4-f5e2-4838-9a25-7772a6ddc18d" providerId="AD" clId="Web-{C0777BB2-5DCD-4F7B-2234-938AAD097D32}" dt="2021-03-16T08:58:55.150" v="1" actId="1076"/>
          <ac:picMkLst>
            <pc:docMk/>
            <pc:sldMk cId="1869069657" sldId="257"/>
            <ac:picMk id="1043" creationId="{666582CF-4E54-4A8E-8700-7EAE209663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20D18-F3C9-45F4-A77F-7CD5A4EAD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76F166-666F-4086-9591-855099F56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217C20-8409-4CD5-BC03-8B1E4C45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81C0-B2A1-41F2-B192-D9A187FB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73149-C697-4368-813B-E58D112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77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C4E6F-4C6C-4B86-AC06-1026E8F0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65D3D1-C28E-4DAD-BC09-67B7BA666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92AF8-C9BD-43F1-8A1C-04B42A4D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117B1D-1FA0-4883-AEB2-C180037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1551D-0A6F-477E-A000-7100A23F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232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9CD850-2826-407F-B40F-612A158B0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E1CBF1-A2CC-4C44-B8CD-57057F8D1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1B1FD7-56B7-4A46-92D3-AADC35FB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B10C98-E3F2-4FA7-9355-A74011E9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406DEE-DDEC-4E51-B03F-8F93EFE9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27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AED8F-7B47-4AEB-BB50-ED922231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714B5-8EB2-43A8-8BC5-BDF2CF8A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50E2A-6A41-436E-8071-66F68B20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788FD-7F45-45AA-BF6A-562EBB6E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434859-8686-4D01-8DBD-22DF6069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370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BCB16-9F55-4923-85C4-F9F962BD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BC3AC6-A0FF-4BD3-9B1A-5B262C0E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5A4301-F677-4F8E-89E4-1434E3D1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C67BAA-19EC-42B6-BBCF-5DCCD623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A4A44-66E4-4316-A8BF-ADEF07EE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430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AAAAA-E61E-4EFB-983A-ABE960BD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D95A08-7BB4-4207-930D-AF9CEFBB8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C8B12C-D726-4D36-B76D-1EA7924C8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B6C90F-0362-41FB-AD9A-D7601C0A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C8CB6-D20D-4D3E-A4A4-D59A195B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505839-A81A-4AFD-B517-0C685EFE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084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405C0-6DE2-490B-B11A-9B0B120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58065D-491E-4D65-A73F-487FE52D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043EE-0949-401A-8964-3CEF7C622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2960AF-C32D-4C80-B8C2-16A474953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0894BC-DA20-4D6E-899E-B3D81D063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59D0F9-0756-4A15-91FC-7ABA0C8C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E7E167-63DB-4BFA-BB31-51ACC0A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CA379F-6317-4445-8D12-6F7410C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133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A82F6-9403-4E4F-85CA-5077A2B3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62AE1E-F9A3-4D66-906F-F0CA36C0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6D27A3-287F-4B6C-8FD3-F4F64F95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4AE0D5-D4E6-40DC-A86A-9D5781C7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92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D29390-61FF-4FC7-AB23-70AB1BA8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49DE44-FCF5-4734-A624-EDBBBA51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A98D4D-D60A-435E-BE2B-DC50FAC3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49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8FBA6-A16E-4F46-A9E1-B374CD05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8AB69-65F7-491D-B9D5-6BD3827F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FD2C2F-2D86-465B-8AD4-0645394CA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BB5961-4316-43B8-BC47-34D49730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45C37-C47E-41B5-894E-93BDE104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905358-B009-4232-8FF9-64F8DE30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06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40F47-A2BB-415A-BEEF-5E7E2F03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CB056F-6A8D-419C-A7CF-69D6A7833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341754-DCCA-4CE6-B1A5-B4B12B71A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20A2B3-A152-4491-A149-F085613E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4E46F4-E26C-491E-A061-650F562F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78C61E-FD84-45F5-880F-0E55AC6F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84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19F8F5-6BF7-4CE1-BA4D-06B1E639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24672C-FF29-4789-9334-A5417052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01F0D6-5980-4DA4-B5CA-71728F505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63D514-191A-4C13-96E5-B608337DF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146FE8-CDBC-4660-A7F2-13E4FD5D9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272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detective-investigation-man-police-311684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hyperlink" Target="https://freesvg.org/sweet-dreams" TargetMode="External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Division_Sign.svg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pixabay.com/en/detective-investigation-man-police-3116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>
            <a:extLst>
              <a:ext uri="{FF2B5EF4-FFF2-40B4-BE49-F238E27FC236}">
                <a16:creationId xmlns:a16="http://schemas.microsoft.com/office/drawing/2014/main" xmlns="" id="{59DEB9F2-1BF5-4ADA-B635-B8F606C2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286" y="6074475"/>
            <a:ext cx="763626" cy="4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A2FD84-07E8-4730-8BEB-16283218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875" y="6055130"/>
            <a:ext cx="807647" cy="5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C6000021-3B95-4284-A5F3-FD877BB4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501" y="174142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omic Sans MS"/>
                <a:ea typeface="Arial Unicode MS"/>
                <a:cs typeface="Arial Unicode MS"/>
              </a:rPr>
              <a:t>French </a:t>
            </a:r>
            <a:r>
              <a:rPr lang="en-US" sz="1600" b="1" dirty="0">
                <a:solidFill>
                  <a:srgbClr val="000000"/>
                </a:solidFill>
                <a:latin typeface="Comic Sans MS"/>
                <a:ea typeface="Arial Unicode MS"/>
                <a:cs typeface="Arial Unicode MS"/>
              </a:rPr>
              <a:t>Year 3, Summer 2</a:t>
            </a:r>
            <a:endParaRPr lang="en-US" sz="1625" b="1" dirty="0">
              <a:solidFill>
                <a:srgbClr val="000000"/>
              </a:solidFill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/>
            <a:r>
              <a:rPr lang="en-US" sz="1625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Animals </a:t>
            </a:r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and E</a:t>
            </a:r>
            <a:r>
              <a:rPr lang="en-US" sz="1625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xotic Fruit</a:t>
            </a:r>
          </a:p>
          <a:p>
            <a:pPr algn="ctr"/>
            <a:endParaRPr lang="en-GB" sz="894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342CA9D-726C-4A34-8C5A-4D26B693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1080036"/>
              </p:ext>
            </p:extLst>
          </p:nvPr>
        </p:nvGraphicFramePr>
        <p:xfrm>
          <a:off x="184150" y="1927576"/>
          <a:ext cx="2793342" cy="1946716"/>
        </p:xfrm>
        <a:graphic>
          <a:graphicData uri="http://schemas.openxmlformats.org/drawingml/2006/table">
            <a:tbl>
              <a:tblPr firstRow="1" firstCol="1" bandRow="1"/>
              <a:tblGrid>
                <a:gridCol w="1383603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409739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531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 Opinions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Opinions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J’aime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like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J’adore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love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n’aime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don’t like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693458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déteste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hate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94889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C62710CE-C7FA-4720-8B65-A2E352666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735920"/>
              </p:ext>
            </p:extLst>
          </p:nvPr>
        </p:nvGraphicFramePr>
        <p:xfrm>
          <a:off x="2972670" y="1019239"/>
          <a:ext cx="6310575" cy="736092"/>
        </p:xfrm>
        <a:graphic>
          <a:graphicData uri="http://schemas.openxmlformats.org/drawingml/2006/table">
            <a:tbl>
              <a:tblPr firstRow="1" firstCol="1" bandRow="1"/>
              <a:tblGrid>
                <a:gridCol w="2906133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3404442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Question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63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Quel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fruit/ animal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aimes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tu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J’aime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…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Which fruit/ animal do you like?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-I like…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</a:tbl>
          </a:graphicData>
        </a:graphic>
      </p:graphicFrame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AC9BB35E-B4DF-4B4F-8649-9BA0B15BFC12}"/>
              </a:ext>
            </a:extLst>
          </p:cNvPr>
          <p:cNvSpPr/>
          <p:nvPr/>
        </p:nvSpPr>
        <p:spPr>
          <a:xfrm>
            <a:off x="283520" y="5019871"/>
            <a:ext cx="1701066" cy="724750"/>
          </a:xfrm>
          <a:prstGeom prst="wedgeEllipseCallout">
            <a:avLst>
              <a:gd name="adj1" fmla="val 47101"/>
              <a:gd name="adj2" fmla="val 67983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J’aime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la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banane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.</a:t>
            </a:r>
            <a:endParaRPr lang="en-GB" sz="12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78DE70A-95F3-4CE6-81BA-3160C9A8B12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0659" y="138542"/>
            <a:ext cx="1990725" cy="445770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868B889-9CC5-49F9-B268-D48E30291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6191097"/>
              </p:ext>
            </p:extLst>
          </p:nvPr>
        </p:nvGraphicFramePr>
        <p:xfrm>
          <a:off x="3265409" y="1907143"/>
          <a:ext cx="2793343" cy="3157479"/>
        </p:xfrm>
        <a:graphic>
          <a:graphicData uri="http://schemas.openxmlformats.org/drawingml/2006/table">
            <a:tbl>
              <a:tblPr firstRow="1" firstCol="1" bandRow="1"/>
              <a:tblGrid>
                <a:gridCol w="1504587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288756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6196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Animaux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Animals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1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singe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monkey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  <a:tr h="31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perroquet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parrot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347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zèbre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zebra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3597578"/>
                  </a:ext>
                </a:extLst>
              </a:tr>
              <a:tr h="31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girafe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giraffe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6363898"/>
                  </a:ext>
                </a:extLst>
              </a:tr>
              <a:tr h="31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chèvre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goat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948894"/>
                  </a:ext>
                </a:extLst>
              </a:tr>
              <a:tr h="31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 gazelle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gazelle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7980550"/>
                  </a:ext>
                </a:extLst>
              </a:tr>
              <a:tr h="325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l’autruche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ostrich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1865295"/>
                  </a:ext>
                </a:extLst>
              </a:tr>
              <a:tr h="31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l’éléph</a:t>
                      </a:r>
                      <a:r>
                        <a:rPr lang="en-GB" sz="1400" b="1" dirty="0" err="1" smtClean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an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elephant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6752215"/>
                  </a:ext>
                </a:extLst>
              </a:tr>
            </a:tbl>
          </a:graphicData>
        </a:graphic>
      </p:graphicFrame>
      <p:sp>
        <p:nvSpPr>
          <p:cNvPr id="1026" name="AutoShape 2" descr="data:image/png;base64,%20iVBORw0KGgoAAAANSUhEUgAAACgAAAAsCAYAAAAXb/p7AAAAAXNSR0IArs4c6QAAAARnQU1BAACxjwv8YQUAAAAJcEhZcwAADsMAAA7DAcdvqGQAAAxpSURBVFhHrVgJcBX1Hf5233vJezleThIgF4EECAFCUFM5BKOOAlZbdEAR74K1HRnsMdNj6nSY2s7g1elMaxmneIzFwYB4YQVElHKkQCE2gRBDCOQlkJCLHC8v79zt99vNCyEXQf2Yzb7d/e////2u7/9bFHwzWKJsmHl7NmbFOVDU3oMZvDclMw6IjgACIeBiN9qtFpRFWOALaujyBnGkpQddB1w4y7F1xixjwPUSzFs2BfctmoSlE2KQG+9AdKIDVk03Dkt4Mt08aVYVQZU/Ajq0Di+CvoBxbi6/hNpD9Sj56hJ28PFlY/QIGCvBccty8OvFk/DoTWmItlsQyTdVjx8IkY2FLIQIHWewUzirXAf5W+9jS0+C7xkr8p1QmwfeQy58va0Kr55rx2Zz1FBck2CKAzc/Xoi/3ZaN/MteRPrJIqSRAN/sCQAeHuNjAIYcnV7zHQmzEGrs5vMgb5BkUpT5jJ42XE3vIj0Oeu1leN45ia17z2IdH/eao65gVILpDqStW4CPiyZiDkcqVa2AjwQNQlbAaTc9JJOQc39sxYN9P03wgnkIGmiME+OCnKexB5jIuRxW+LefwvNbTuIP5gtXIE4fEV1B3HnfdKzLiofaRtu8nFQsb+XErbwWIhG8lkW5iOE1ldfhsEqYhbwRcl6IZ2N4RNPbsZFGdIxznB0WenhOgxulF7uuLqCRCDqZcy8vysKvun2ISaGVrg6gnaRsfCMn0fRiuweo7wKaSbjJDVxgSHsZcvGsGCIw8rPvkN/hQ56zyg0jJOwJDji6epFy5CLe5a3+AIiBg2Fdmostz9yEH1AuIjt8QFmjgrxkHfH0kpterCcRJy2fEMvcoheEdDMJShhZpWghcR9zT8ZE80iNNvNWEPawPJfVJRqTE0yDT7fA+/M9WN7lwy5z9DAe/F4afrh2Lp7LcCLiZAvZchKH3Y5Jd/yYk/kQ4bmELC5IeUE3vdVIYi56UbwhROJIKJsLTktifjlN0uJVKSYhFeDh5W8xXAzLZTQoV4YB1FQrx6qUoQ9IxfDiYILRq2di87wMZEi1ljUxnFzsrNuBFY+sxex5CxGIn4ZatxXuXi96OtwYz+pMo/U9lJwGEu3gWbx4mekgeStFFcOcm0wiqRyXRCNS5JB3SLSZ3hbCkosiQ929yKzqwha3F51C6CqCN0/AY8tnYC0tUk+zYuP5klietegRzC3Mh8NmxcS0CZg99waMn3ojUqYWogkpqGonCyIuwgfVbyp2At+NZy5GsSgk5y6QfG27scPgYl++igyJx0WC7EwfcRnz117mwn5W+Ncy58AcjHx6Lj6l5hWLJyoZ3nF82ZdzF9aufYI6J8nDUVKShMaz5FIgFEKIR/OlVtTWN8Ld1oRz52rR2dKAxoYGZMdpULSAkWcSUnlHE3sYUplKCspCIxRjbnqTKfDCAazaV4etsk4/QVqS/bN5qCyeBPu+cywA5kVH2iKsfWoNEp2S5aaXrkIfWQFpIGSQ1hFg+Hu9fvgCAfh7e3DqjAsqSap0raZpTI026N4uelZHm6sSvhYXMuKBZHpSIlZSjgc3lxvVPICgA/c/dwu2yyAfE/isPhE/+eXvMSk92VTVkSAzhImKFwSixHKP+mEQDt83Q8C/fTesNpTuP4zj773EItExP8P04M5qPPiXIyZBkSEDVPSoDMqGdCLWCCuK730IWZkpo5OT0rVyG/D5oYf3PxLy9fqMQ5JPsdkQwdvmoRjnSJ6Ng36fNWsm1PhMI8SSWjKF6G0Y/QQdFqhOhrWujYanFeG2W4qgiCaMBAra+fpLeKNkL1556xP8veQztLVxBSba4bJqvPTmR9i05VOUnazpJz7koPGJSU6k5C00diQRe7GzrvNK8fb/mBGDiFsn48kat10tvv9HyExPvaKuI0BnPsXHRWPxjTMwOzcTUfZI7hAqJqWNQ8HUTCTGx0CjEI4fxwoRQsNAMiEpORWnTpQiyeYxdqWPK/DnziDq5XnYg3GXHQkFO6tY7plzMWvmtNFDK+CC8XExmDY5HXv+cxKbtn9uFIDQKNlzBK/t2I/stBTMnJ7FkIxiKJ0wcXwyJhbcCifd9d8LKHN5wTI1nSd/Uv+x4entv1v/yJORKbn2zOwpyJuSPvqkfVBovuTfsy+X4KMvy3BLYQ5SEp346R/fxu7SCqxaUoSEBCa2bLajQKGbnPEp2HWsGrMX3RP/7JoVj09Iji08eOLrXZZnHlry1Iol89YcraixJyY4UZifQ3Gl9I8RFhaKkypbODUddy+eC4fDjni2LXNy0xj6fG6VjOG1wGjEOqOQlJ4LTbXZuro9MUsXFExvbus+r7zwi9X7imbmFmeMT4LFYmG+xCNSCI6QM8OB0mW0XFKZ8l6AJ3EadX7s4Dsh5ms5NbOlvRPRNPTA8codyj83rgu0tndZ169dDp15p4jOjMHoqxD2UtiowdfXgRBVQArr7R37EAwGL6vJzhgtwEStrnahqYkaIxvnQBhN26B7gyFEBpIZfD0SZO8bmAJcp7O1E/6eXvR4vMhiIqpNbZ2ly28vwlHqVTcfBAduaSTnotY1tXCXvxbJ6wWJVZ6u467FBBGd7IOHW+R7e4/izvkFaO/uOaa+tv2LF8qr6zpWLF2A+sY2ii27HCEj1nR0YzNdbVGl2K8/XKOCxledu4AP9x0112PkGi62BGpcjXh45R2ou9gSevvjf2+y1De1nne7u3cfqzhbNTkttTN/Rna+IUCRNuzefwJnXU249655UK4h2tcNes3Gvn9TyR58f9FcWCMj+F1jPfPimx8+f7L6vHfLzgO/aWgPfiBxC3xysKJs19GaV4vnzd5k1XWPkRck5Ix2wOsP0sABefKdQUGQBWnjXq0aecivf4virTt+flPNmfOP7j1c8a/Kykp/OLG0mpoan6LoF7h9eQ2CrOjCGZMxMycdrc3MwcHF823BJeoaW7H67oWwiaxRrVlXB3eRx+sfHWYrC6MRuGrV0veraqErzeHNPS4uFvMKpuJQGfdAauR3Bs7v7nTDRYLFN88ydy06RVeUU30j+nEVweING4KKqn8Z9pYSCmI6N/3m9i5cMiToOyLJFu0zboU35GWzJWSvzyLRfX6PFgqe6BvRjyFxo5rvMbsYM+8iONniG2bgnZ0HzEbz28oNi+/k6VpcaGrF7PzJZlMiWqtrp8729J7uG9WPIavRolLdH6gVKw1QF3Ny0pDCfVr6O5Ye3zLJXzdYqQ3U1bfe34977ygyWjMDRkbpu/IWrmFHeDWGuiN/xSVd03f0/9cAoXJjvX/ZfOaxite37mbK0JPsuscMMcgRieoaFzZv+xyr71mIjInjzNzjnJrP3xPs9Zdw5BCxHdYV2qlt+WzBD/H7Ma6/aeVE3mAQR45XobahGUUFOchnk0qdML/Gh/uoYjgF3i4P9paWo4s71YK505GRngI1PC+bXM3teUMteHAN27e+m1cwLEG6Ww3+791XrDGO9cYXVNguVlqQ1d3S1oH9x07zy83HhjUN07MmIDGFX+bGon15SsKnztQz19oMsS9kvs2amsWuO8JcVPZqposeDDTRk7eps1YNyT/BsAQFWvmHqVC8Xyr2iOn8fuy7S4gc8J+PXJoaW4zWqL2zG038HklwxsDO0Ld19DCFFaQmxsEZG42cjFTYo+0wkmKAsZImeo/vt0rB6Y2KsmGI9wQjEhQEyrcuU23WbVT6qCGfAIZu0VFcMMSuOsDnKj0nE4Z0jcnNrYwhVihN/dkqXguD/Z7u6f0U1u4H1Lw1IszDYmiRDIC1LXWPHghtNPRPwjYQXExhscji0uDGRNmN8Dl4xHDxKBaFjXpKH5nEBpKTvOv1VvkDwfWjkROMSlApLg6qbryoB/x/MsR7OKEeuPBgyKOBj8W9jgipWlfIH3g6svAhfpOOjlEJCtT5D/QiRn9e8wc28KtNkwW+ESQCbD50r69UCXqX22psB1m1o1hn4poEBWrmA71KNzZqWmglt6QziI0yJUQS/VqQXSI6io7UQ5rb9zq8llXKjpqvlJUrh9GloRjDCleg619YUXExU7dGPMGu5zHVbs8wCPhZ5aKF4XBLKkiHEmGB7vZ4WDN7tVDgrxYt6bA65y5+mo8d10UwDO3wuw7EaslQrEt0FfOpf3nkVmCxqHZ5HgqFXKzok4zgMbZ8X1htkSeUCr9nrF4biG9EMAwKulJf+oo9zpIcxeY2Ghb5T0Sgx+32RcWhR8l9uHsseTYygP8D3MwU2H0ewtE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Speech Bubble: Oval 18">
            <a:extLst>
              <a:ext uri="{FF2B5EF4-FFF2-40B4-BE49-F238E27FC236}">
                <a16:creationId xmlns:a16="http://schemas.microsoft.com/office/drawing/2014/main" xmlns="" id="{AC9BB35E-B4DF-4B4F-8649-9BA0B15BFC12}"/>
              </a:ext>
            </a:extLst>
          </p:cNvPr>
          <p:cNvSpPr/>
          <p:nvPr/>
        </p:nvSpPr>
        <p:spPr>
          <a:xfrm>
            <a:off x="1362937" y="4056041"/>
            <a:ext cx="1658626" cy="831272"/>
          </a:xfrm>
          <a:prstGeom prst="wedgeEllipseCallout">
            <a:avLst>
              <a:gd name="adj1" fmla="val -63089"/>
              <a:gd name="adj2" fmla="val 24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Quel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fruit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aimes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-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tu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?</a:t>
            </a:r>
            <a:endParaRPr lang="en-GB" sz="12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  <p:graphicFrame>
        <p:nvGraphicFramePr>
          <p:cNvPr id="39" name="Table 20">
            <a:extLst>
              <a:ext uri="{FF2B5EF4-FFF2-40B4-BE49-F238E27FC236}">
                <a16:creationId xmlns:a16="http://schemas.microsoft.com/office/drawing/2014/main" xmlns="" id="{C28DA819-4A97-4019-B4B0-B5C58BEE1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0457019"/>
              </p:ext>
            </p:extLst>
          </p:nvPr>
        </p:nvGraphicFramePr>
        <p:xfrm>
          <a:off x="10063031" y="3786818"/>
          <a:ext cx="1902454" cy="633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227">
                  <a:extLst>
                    <a:ext uri="{9D8B030D-6E8A-4147-A177-3AD203B41FA5}">
                      <a16:colId xmlns:a16="http://schemas.microsoft.com/office/drawing/2014/main" xmlns="" val="3016009640"/>
                    </a:ext>
                  </a:extLst>
                </a:gridCol>
                <a:gridCol w="951227">
                  <a:extLst>
                    <a:ext uri="{9D8B030D-6E8A-4147-A177-3AD203B41FA5}">
                      <a16:colId xmlns:a16="http://schemas.microsoft.com/office/drawing/2014/main" xmlns="" val="2052236380"/>
                    </a:ext>
                  </a:extLst>
                </a:gridCol>
              </a:tblGrid>
              <a:tr h="25846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KEY SOUND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179877"/>
                  </a:ext>
                </a:extLst>
              </a:tr>
              <a:tr h="3284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an</a:t>
                      </a:r>
                      <a:endParaRPr lang="en-GB" sz="1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  <a:endParaRPr lang="en-GB" sz="14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821796"/>
                  </a:ext>
                </a:extLst>
              </a:tr>
            </a:tbl>
          </a:graphicData>
        </a:graphic>
      </p:graphicFrame>
      <p:pic>
        <p:nvPicPr>
          <p:cNvPr id="40" name="Picture 3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5982CEC-12BA-4FB5-9834-51AD3A89C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219230" y="3402773"/>
            <a:ext cx="688699" cy="1518267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342CA9D-726C-4A34-8C5A-4D26B693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2291281"/>
              </p:ext>
            </p:extLst>
          </p:nvPr>
        </p:nvGraphicFramePr>
        <p:xfrm>
          <a:off x="6302598" y="1890556"/>
          <a:ext cx="2696713" cy="3326798"/>
        </p:xfrm>
        <a:graphic>
          <a:graphicData uri="http://schemas.openxmlformats.org/drawingml/2006/table">
            <a:tbl>
              <a:tblPr firstRow="1" firstCol="1" bandRow="1"/>
              <a:tblGrid>
                <a:gridCol w="1440865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255848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5367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Fruit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Fruit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2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fruit de la passion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passion fruit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32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goyave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guava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4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mango</a:t>
                      </a: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693458"/>
                  </a:ext>
                </a:extLst>
              </a:tr>
              <a:tr h="32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4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darine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mandarin</a:t>
                      </a: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5966022"/>
                  </a:ext>
                </a:extLst>
              </a:tr>
              <a:tr h="32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banane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banana</a:t>
                      </a: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2920062"/>
                  </a:ext>
                </a:extLst>
              </a:tr>
              <a:tr h="32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l’ananas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pineapple</a:t>
                      </a: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1127243"/>
                  </a:ext>
                </a:extLst>
              </a:tr>
              <a:tr h="32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l’avocat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avocado</a:t>
                      </a: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8139051"/>
                  </a:ext>
                </a:extLst>
              </a:tr>
              <a:tr h="32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l’or</a:t>
                      </a:r>
                      <a:r>
                        <a:rPr lang="en-GB" sz="14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orange</a:t>
                      </a: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437194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7342CA9D-726C-4A34-8C5A-4D26B693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261526"/>
              </p:ext>
            </p:extLst>
          </p:nvPr>
        </p:nvGraphicFramePr>
        <p:xfrm>
          <a:off x="8935656" y="5121456"/>
          <a:ext cx="3110182" cy="1575435"/>
        </p:xfrm>
        <a:graphic>
          <a:graphicData uri="http://schemas.openxmlformats.org/drawingml/2006/table">
            <a:tbl>
              <a:tblPr firstRow="1" firstCol="1" bandRow="1"/>
              <a:tblGrid>
                <a:gridCol w="3110182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Important!</a:t>
                      </a:r>
                      <a:endParaRPr lang="en-GB" sz="1400" dirty="0">
                        <a:effectLst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53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effectLst/>
                          <a:latin typeface="Comic Sans MS" pitchFamily="66" charset="0"/>
                        </a:rPr>
                        <a:t>In opinion phrases in </a:t>
                      </a:r>
                      <a:r>
                        <a:rPr lang="en-GB" sz="1400" b="0" dirty="0" smtClean="0">
                          <a:effectLst/>
                          <a:latin typeface="Comic Sans MS" pitchFamily="66" charset="0"/>
                        </a:rPr>
                        <a:t>French,</a:t>
                      </a:r>
                      <a:r>
                        <a:rPr lang="en-GB" sz="14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n-GB" sz="1400" b="0" u="none" baseline="0" dirty="0">
                          <a:effectLst/>
                          <a:latin typeface="Comic Sans MS" pitchFamily="66" charset="0"/>
                        </a:rPr>
                        <a:t>you must </a:t>
                      </a:r>
                      <a:r>
                        <a:rPr lang="en-GB" sz="1400" b="0" u="sng" baseline="0" dirty="0">
                          <a:effectLst/>
                          <a:latin typeface="Comic Sans MS" pitchFamily="66" charset="0"/>
                        </a:rPr>
                        <a:t>use the article ‘the’ </a:t>
                      </a:r>
                      <a:r>
                        <a:rPr lang="en-GB" sz="1400" b="1" u="sng" baseline="0" dirty="0" smtClean="0">
                          <a:effectLst/>
                          <a:latin typeface="Comic Sans MS" pitchFamily="66" charset="0"/>
                        </a:rPr>
                        <a:t>[le/ la /l’]</a:t>
                      </a:r>
                      <a:r>
                        <a:rPr lang="en-GB" sz="1400" b="0" u="sng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n-GB" sz="1400" b="0" u="sng" baseline="0" dirty="0">
                          <a:effectLst/>
                          <a:latin typeface="Comic Sans MS" pitchFamily="66" charset="0"/>
                        </a:rPr>
                        <a:t>in front of the </a:t>
                      </a:r>
                      <a:r>
                        <a:rPr lang="en-GB" sz="1400" b="0" u="sng" baseline="0" dirty="0" smtClean="0">
                          <a:effectLst/>
                          <a:latin typeface="Comic Sans MS" pitchFamily="66" charset="0"/>
                        </a:rPr>
                        <a:t>fruit</a:t>
                      </a:r>
                      <a:r>
                        <a:rPr lang="en-GB" sz="1400" b="0" baseline="0" dirty="0" smtClean="0">
                          <a:effectLst/>
                          <a:latin typeface="Comic Sans MS" pitchFamily="66" charset="0"/>
                        </a:rPr>
                        <a:t>.</a:t>
                      </a:r>
                      <a:endParaRPr lang="en-GB" sz="1400" b="0" baseline="0" dirty="0"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>
                          <a:effectLst/>
                          <a:latin typeface="Comic Sans MS" pitchFamily="66" charset="0"/>
                        </a:rPr>
                        <a:t>Example: </a:t>
                      </a:r>
                      <a:r>
                        <a:rPr lang="en-GB" sz="1400" b="1" baseline="0" dirty="0" err="1" smtClean="0">
                          <a:effectLst/>
                          <a:latin typeface="Comic Sans MS" pitchFamily="66" charset="0"/>
                        </a:rPr>
                        <a:t>J’aime</a:t>
                      </a:r>
                      <a:r>
                        <a:rPr lang="en-GB" sz="1400" b="1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la</a:t>
                      </a:r>
                      <a:r>
                        <a:rPr lang="en-GB" sz="1400" b="1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n-GB" sz="1400" b="1" baseline="0" dirty="0" err="1" smtClean="0">
                          <a:effectLst/>
                          <a:latin typeface="Comic Sans MS" pitchFamily="66" charset="0"/>
                        </a:rPr>
                        <a:t>mangue</a:t>
                      </a:r>
                      <a:endParaRPr lang="en-GB" sz="1400" b="1" baseline="0" dirty="0"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effectLst/>
                          <a:latin typeface="Comic Sans MS" pitchFamily="66" charset="0"/>
                        </a:rPr>
                        <a:t>          </a:t>
                      </a:r>
                      <a:r>
                        <a:rPr lang="en-GB" sz="1400" b="1" baseline="0" dirty="0" smtClean="0">
                          <a:effectLst/>
                          <a:latin typeface="Comic Sans MS" pitchFamily="66" charset="0"/>
                        </a:rPr>
                        <a:t>I </a:t>
                      </a:r>
                      <a:r>
                        <a:rPr lang="en-GB" sz="1400" b="1" baseline="0" dirty="0">
                          <a:effectLst/>
                          <a:latin typeface="Comic Sans MS" pitchFamily="66" charset="0"/>
                        </a:rPr>
                        <a:t>like [the] </a:t>
                      </a:r>
                      <a:r>
                        <a:rPr lang="en-GB" sz="1400" b="1" baseline="0" dirty="0" smtClean="0">
                          <a:effectLst/>
                          <a:latin typeface="Comic Sans MS" pitchFamily="66" charset="0"/>
                        </a:rPr>
                        <a:t>mango</a:t>
                      </a:r>
                      <a:endParaRPr lang="en-GB" sz="1400" b="1" dirty="0">
                        <a:effectLst/>
                        <a:latin typeface="Comic Sans MS" pitchFamily="66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28" name="AutoShape 4" descr="Cartoon friends ride a bike fre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Cartoon friends ride a bike fre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Speech Bubble: Oval 23">
            <a:extLst>
              <a:ext uri="{FF2B5EF4-FFF2-40B4-BE49-F238E27FC236}">
                <a16:creationId xmlns:a16="http://schemas.microsoft.com/office/drawing/2014/main" xmlns="" id="{5E668F51-B1CE-4160-BF1C-B4096FE50686}"/>
              </a:ext>
            </a:extLst>
          </p:cNvPr>
          <p:cNvSpPr/>
          <p:nvPr/>
        </p:nvSpPr>
        <p:spPr>
          <a:xfrm flipH="1">
            <a:off x="4082112" y="5098544"/>
            <a:ext cx="2491566" cy="822959"/>
          </a:xfrm>
          <a:prstGeom prst="wedgeEllipseCallout">
            <a:avLst>
              <a:gd name="adj1" fmla="val -13755"/>
              <a:gd name="adj2" fmla="val 83530"/>
            </a:avLst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dirty="0" err="1" smtClean="0">
                <a:solidFill>
                  <a:srgbClr val="000000"/>
                </a:solidFill>
                <a:latin typeface="Comic Sans MS"/>
                <a:cs typeface="Times New Roman"/>
              </a:rPr>
              <a:t>J’aime</a:t>
            </a:r>
            <a:r>
              <a:rPr lang="en-GB" sz="1100" dirty="0" smtClean="0">
                <a:solidFill>
                  <a:srgbClr val="000000"/>
                </a:solidFill>
                <a:latin typeface="Comic Sans MS"/>
                <a:cs typeface="Times New Roman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Comic Sans MS"/>
                <a:cs typeface="Times New Roman"/>
              </a:rPr>
              <a:t>l’avocat</a:t>
            </a:r>
            <a:r>
              <a:rPr lang="en-GB" sz="1100" dirty="0" smtClean="0">
                <a:solidFill>
                  <a:srgbClr val="000000"/>
                </a:solidFill>
                <a:latin typeface="Comic Sans MS"/>
                <a:cs typeface="Times New Roman"/>
              </a:rPr>
              <a:t> </a:t>
            </a:r>
            <a:r>
              <a:rPr lang="en-GB" sz="1100" b="1" dirty="0" err="1" smtClean="0">
                <a:solidFill>
                  <a:schemeClr val="tx1"/>
                </a:solidFill>
                <a:latin typeface="Comic Sans MS"/>
                <a:cs typeface="Times New Roman"/>
              </a:rPr>
              <a:t>mais</a:t>
            </a:r>
            <a:endParaRPr lang="en-GB" sz="1100" b="1" dirty="0" smtClean="0">
              <a:solidFill>
                <a:schemeClr val="tx1"/>
              </a:solidFill>
              <a:latin typeface="Comic Sans MS"/>
              <a:cs typeface="Times New Roman"/>
            </a:endParaRPr>
          </a:p>
          <a:p>
            <a:pPr algn="ctr"/>
            <a:r>
              <a:rPr lang="en-GB" sz="1100" b="1" dirty="0" smtClean="0">
                <a:solidFill>
                  <a:schemeClr val="tx1"/>
                </a:solidFill>
                <a:latin typeface="Comic Sans MS"/>
                <a:cs typeface="Times New Roman"/>
              </a:rPr>
              <a:t> </a:t>
            </a:r>
            <a:r>
              <a:rPr lang="en-GB" sz="1100" dirty="0" smtClean="0">
                <a:solidFill>
                  <a:schemeClr val="tx1"/>
                </a:solidFill>
                <a:latin typeface="Comic Sans MS"/>
                <a:cs typeface="Times New Roman"/>
              </a:rPr>
              <a:t>je </a:t>
            </a:r>
            <a:r>
              <a:rPr lang="en-GB" sz="1100" dirty="0" err="1" smtClean="0">
                <a:solidFill>
                  <a:schemeClr val="tx1"/>
                </a:solidFill>
                <a:latin typeface="Comic Sans MS"/>
                <a:cs typeface="Times New Roman"/>
              </a:rPr>
              <a:t>déteste</a:t>
            </a:r>
            <a:r>
              <a:rPr lang="en-GB" sz="1100" dirty="0" smtClean="0">
                <a:solidFill>
                  <a:schemeClr val="tx1"/>
                </a:solidFill>
                <a:latin typeface="Comic Sans MS"/>
                <a:cs typeface="Times New Roman"/>
              </a:rPr>
              <a:t> </a:t>
            </a:r>
            <a:r>
              <a:rPr lang="en-GB" sz="1100" dirty="0" err="1" smtClean="0">
                <a:solidFill>
                  <a:schemeClr val="tx1"/>
                </a:solidFill>
                <a:latin typeface="Comic Sans MS"/>
                <a:cs typeface="Times New Roman"/>
              </a:rPr>
              <a:t>l’ananas</a:t>
            </a:r>
            <a:endParaRPr lang="en-GB" sz="1100" dirty="0">
              <a:solidFill>
                <a:schemeClr val="tx1"/>
              </a:solidFill>
              <a:latin typeface="Comic Sans MS"/>
              <a:cs typeface="Times New Roman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5E668F51-B1CE-4160-BF1C-B4096FE50686}"/>
              </a:ext>
            </a:extLst>
          </p:cNvPr>
          <p:cNvSpPr/>
          <p:nvPr/>
        </p:nvSpPr>
        <p:spPr>
          <a:xfrm>
            <a:off x="307975" y="186121"/>
            <a:ext cx="1943100" cy="807308"/>
          </a:xfrm>
          <a:prstGeom prst="wedgeEllipseCallout">
            <a:avLst>
              <a:gd name="adj1" fmla="val 52903"/>
              <a:gd name="adj2" fmla="val 49013"/>
            </a:avLst>
          </a:prstGeom>
          <a:solidFill>
            <a:srgbClr val="CCFFC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J’adore</a:t>
            </a:r>
            <a:r>
              <a:rPr lang="en-GB" sz="11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le fruit de la passion </a:t>
            </a:r>
            <a:r>
              <a:rPr lang="en-GB" sz="1100" b="1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mais</a:t>
            </a:r>
            <a:r>
              <a:rPr lang="en-GB" sz="1100" b="1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1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je </a:t>
            </a:r>
            <a:r>
              <a:rPr lang="en-GB" sz="11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n’aime</a:t>
            </a:r>
            <a:r>
              <a:rPr lang="en-GB" sz="11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pas </a:t>
            </a:r>
            <a:r>
              <a:rPr lang="en-GB" sz="11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l’orange</a:t>
            </a:r>
            <a:endParaRPr lang="en-GB" sz="1100" dirty="0">
              <a:solidFill>
                <a:schemeClr val="tx1"/>
              </a:solidFill>
              <a:latin typeface="Comic Sans MS"/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4909972" y="6146695"/>
            <a:ext cx="392928" cy="3701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4875182" y="6147346"/>
            <a:ext cx="406014" cy="3983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E5D213FD-8A0E-467C-A845-0C1D3D50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7611" y="2108050"/>
            <a:ext cx="1990726" cy="83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4736752-1E02-477D-96D4-0C7B8A5DEF4B}"/>
              </a:ext>
            </a:extLst>
          </p:cNvPr>
          <p:cNvSpPr txBox="1"/>
          <p:nvPr/>
        </p:nvSpPr>
        <p:spPr>
          <a:xfrm>
            <a:off x="9962335" y="2161400"/>
            <a:ext cx="1660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Comic Sans MS" pitchFamily="66" charset="0"/>
              </a:rPr>
              <a:t>mais</a:t>
            </a:r>
            <a:r>
              <a:rPr lang="en-GB" b="1" dirty="0" smtClean="0">
                <a:latin typeface="Comic Sans MS" pitchFamily="66" charset="0"/>
              </a:rPr>
              <a:t>…</a:t>
            </a:r>
            <a:endParaRPr lang="en-GB" b="1" dirty="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 pitchFamily="66" charset="0"/>
              </a:rPr>
              <a:t>(but ...)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ACDE0F6-4A04-43F9-A7BF-0FDC128099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635672" y="5657059"/>
            <a:ext cx="1046056" cy="104605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CA4A845-EC5F-4560-8852-4B04F25E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5680" y="1337189"/>
            <a:ext cx="692317" cy="4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403E3F1D-EAD3-4033-AC54-D7762137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459" y="231179"/>
            <a:ext cx="3143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6BCCF58C-FA98-42EA-9BB8-2255FE2D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2248" y="6116048"/>
            <a:ext cx="68322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98FC59-0F16-404F-BA48-7BC966A3F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700" y="818953"/>
            <a:ext cx="6191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xmlns="" id="{DE9B220F-FB05-4105-BDB1-B7F1CE90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795" y="4070264"/>
            <a:ext cx="975762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F534F10C-AE70-4833-9AF2-7B9D5029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1123" y="267786"/>
            <a:ext cx="401206" cy="5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6AB6899C-4CBD-4598-A636-A0D990BB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4643" y="6035025"/>
            <a:ext cx="763627" cy="61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38682531-C689-4D57-8B35-CD618A59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12" y="1078013"/>
            <a:ext cx="451332" cy="4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3ECEA89A-25C7-43A4-BDB7-B718D937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706" y="1054238"/>
            <a:ext cx="919583" cy="47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772C62A9-0E57-461C-906B-390A13DA5E86}"/>
              </a:ext>
            </a:extLst>
          </p:cNvPr>
          <p:cNvCxnSpPr>
            <a:cxnSpLocks/>
          </p:cNvCxnSpPr>
          <p:nvPr/>
        </p:nvCxnSpPr>
        <p:spPr>
          <a:xfrm>
            <a:off x="1230489" y="1107290"/>
            <a:ext cx="449422" cy="369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AFB4475-032B-403F-9F8C-6B6F575FADA2}"/>
              </a:ext>
            </a:extLst>
          </p:cNvPr>
          <p:cNvCxnSpPr>
            <a:cxnSpLocks/>
          </p:cNvCxnSpPr>
          <p:nvPr/>
        </p:nvCxnSpPr>
        <p:spPr>
          <a:xfrm flipV="1">
            <a:off x="1252193" y="1107290"/>
            <a:ext cx="406014" cy="3983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peech Bubble: Oval 50">
            <a:extLst>
              <a:ext uri="{FF2B5EF4-FFF2-40B4-BE49-F238E27FC236}">
                <a16:creationId xmlns:a16="http://schemas.microsoft.com/office/drawing/2014/main" xmlns="" id="{728B2029-7F16-495D-892C-53B74ED64BF3}"/>
              </a:ext>
            </a:extLst>
          </p:cNvPr>
          <p:cNvSpPr/>
          <p:nvPr/>
        </p:nvSpPr>
        <p:spPr>
          <a:xfrm>
            <a:off x="10089274" y="629689"/>
            <a:ext cx="1701066" cy="724750"/>
          </a:xfrm>
          <a:prstGeom prst="wedgeEllipseCallout">
            <a:avLst>
              <a:gd name="adj1" fmla="val -46147"/>
              <a:gd name="adj2" fmla="val 64121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1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J’adore</a:t>
            </a:r>
            <a:r>
              <a:rPr lang="en-GB" sz="11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GB" sz="11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la </a:t>
            </a:r>
            <a:r>
              <a:rPr lang="en-GB" sz="11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m</a:t>
            </a:r>
            <a:r>
              <a:rPr lang="en-GB" sz="1100" dirty="0" err="1" smtClean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an</a:t>
            </a:r>
            <a:r>
              <a:rPr lang="en-GB" sz="11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darine</a:t>
            </a:r>
            <a:endParaRPr lang="en-GB" sz="11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C2F4D871-42E8-498B-9E50-8E8409A9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3014" y="6251025"/>
            <a:ext cx="476524" cy="4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xmlns="" id="{666582CF-4E54-4A8E-8700-7EAE2096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4532" y="1535539"/>
            <a:ext cx="369777" cy="3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peech Bubble: Oval 53">
            <a:extLst>
              <a:ext uri="{FF2B5EF4-FFF2-40B4-BE49-F238E27FC236}">
                <a16:creationId xmlns:a16="http://schemas.microsoft.com/office/drawing/2014/main" xmlns="" id="{7C77ADA6-FD25-4B4F-91D6-787DCBCF7338}"/>
              </a:ext>
            </a:extLst>
          </p:cNvPr>
          <p:cNvSpPr/>
          <p:nvPr/>
        </p:nvSpPr>
        <p:spPr>
          <a:xfrm>
            <a:off x="6689896" y="5214291"/>
            <a:ext cx="1701066" cy="724750"/>
          </a:xfrm>
          <a:prstGeom prst="wedgeEllipseCallout">
            <a:avLst>
              <a:gd name="adj1" fmla="val 22153"/>
              <a:gd name="adj2" fmla="val 78381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1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Je </a:t>
            </a:r>
            <a:r>
              <a:rPr lang="en-GB" sz="11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déteste</a:t>
            </a:r>
            <a:r>
              <a:rPr lang="en-GB" sz="11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GB" sz="11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la </a:t>
            </a:r>
            <a:r>
              <a:rPr lang="en-GB" sz="11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goyave</a:t>
            </a:r>
            <a:r>
              <a:rPr lang="en-GB" sz="11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.</a:t>
            </a:r>
            <a:endParaRPr lang="en-GB" sz="11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7585587" y="6288172"/>
            <a:ext cx="406014" cy="3983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7620377" y="6287520"/>
            <a:ext cx="392928" cy="3701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906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C99D2238-102A-4D51-870C-04EEF85DC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985" y="252623"/>
            <a:ext cx="3039110" cy="679974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Les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Nombres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1–39</a:t>
            </a:r>
            <a:endParaRPr lang="en-US" sz="2000" b="1" dirty="0">
              <a:solidFill>
                <a:srgbClr val="000000"/>
              </a:solidFill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Numbers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1-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39</a:t>
            </a:r>
            <a:endParaRPr lang="en-GB" sz="1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339163-8AFB-4316-8D47-810E00DCA8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40230" y="146840"/>
            <a:ext cx="1990725" cy="445770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0C0ED2EE-7189-4D65-8F17-668F5EF96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823910" y="3954881"/>
            <a:ext cx="968465" cy="1395345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FE99EF01-5063-4C4E-9DBE-2BD342ED3389}"/>
              </a:ext>
            </a:extLst>
          </p:cNvPr>
          <p:cNvGraphicFramePr>
            <a:graphicFrameLocks noGrp="1"/>
          </p:cNvGraphicFramePr>
          <p:nvPr/>
        </p:nvGraphicFramePr>
        <p:xfrm>
          <a:off x="331277" y="4284233"/>
          <a:ext cx="7909897" cy="807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789">
                  <a:extLst>
                    <a:ext uri="{9D8B030D-6E8A-4147-A177-3AD203B41FA5}">
                      <a16:colId xmlns:a16="http://schemas.microsoft.com/office/drawing/2014/main" xmlns="" val="990088440"/>
                    </a:ext>
                  </a:extLst>
                </a:gridCol>
                <a:gridCol w="1041721">
                  <a:extLst>
                    <a:ext uri="{9D8B030D-6E8A-4147-A177-3AD203B41FA5}">
                      <a16:colId xmlns:a16="http://schemas.microsoft.com/office/drawing/2014/main" xmlns="" val="844094061"/>
                    </a:ext>
                  </a:extLst>
                </a:gridCol>
                <a:gridCol w="1342664">
                  <a:extLst>
                    <a:ext uri="{9D8B030D-6E8A-4147-A177-3AD203B41FA5}">
                      <a16:colId xmlns:a16="http://schemas.microsoft.com/office/drawing/2014/main" xmlns="" val="870870120"/>
                    </a:ext>
                  </a:extLst>
                </a:gridCol>
                <a:gridCol w="1203767">
                  <a:extLst>
                    <a:ext uri="{9D8B030D-6E8A-4147-A177-3AD203B41FA5}">
                      <a16:colId xmlns:a16="http://schemas.microsoft.com/office/drawing/2014/main" xmlns="" val="3445673360"/>
                    </a:ext>
                  </a:extLst>
                </a:gridCol>
                <a:gridCol w="868101">
                  <a:extLst>
                    <a:ext uri="{9D8B030D-6E8A-4147-A177-3AD203B41FA5}">
                      <a16:colId xmlns:a16="http://schemas.microsoft.com/office/drawing/2014/main" xmlns="" val="3152051782"/>
                    </a:ext>
                  </a:extLst>
                </a:gridCol>
                <a:gridCol w="1527858"/>
                <a:gridCol w="1006997"/>
              </a:tblGrid>
              <a:tr h="42870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x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=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half of…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double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8410995"/>
                  </a:ext>
                </a:extLst>
              </a:tr>
              <a:tr h="37929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plus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latin typeface="Comic Sans MS" pitchFamily="66" charset="0"/>
                        </a:rPr>
                        <a:t>moins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itchFamily="66" charset="0"/>
                        </a:rPr>
                        <a:t> </a:t>
                      </a:r>
                      <a:r>
                        <a:rPr lang="en-GB" sz="1400" dirty="0" err="1" smtClean="0">
                          <a:latin typeface="Comic Sans MS" pitchFamily="66" charset="0"/>
                        </a:rPr>
                        <a:t>multiplié</a:t>
                      </a:r>
                      <a:r>
                        <a:rPr lang="en-GB" sz="1400" dirty="0" smtClean="0">
                          <a:latin typeface="Comic Sans MS" pitchFamily="66" charset="0"/>
                        </a:rPr>
                        <a:t> par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latin typeface="Comic Sans MS" pitchFamily="66" charset="0"/>
                        </a:rPr>
                        <a:t>divisé</a:t>
                      </a:r>
                      <a:r>
                        <a:rPr lang="en-GB" sz="1400" dirty="0" smtClean="0">
                          <a:latin typeface="Comic Sans MS" pitchFamily="66" charset="0"/>
                        </a:rPr>
                        <a:t> par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latin typeface="Comic Sans MS" pitchFamily="66" charset="0"/>
                        </a:rPr>
                        <a:t>égal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latin typeface="Comic Sans MS" pitchFamily="66" charset="0"/>
                        </a:rPr>
                        <a:t>une</a:t>
                      </a:r>
                      <a:r>
                        <a:rPr lang="en-GB" sz="14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1400" baseline="0" dirty="0" err="1" smtClean="0">
                          <a:latin typeface="Comic Sans MS" pitchFamily="66" charset="0"/>
                        </a:rPr>
                        <a:t>moitié</a:t>
                      </a:r>
                      <a:r>
                        <a:rPr lang="en-GB" sz="1400" baseline="0" dirty="0" smtClean="0">
                          <a:latin typeface="Comic Sans MS" pitchFamily="66" charset="0"/>
                        </a:rPr>
                        <a:t> de 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latin typeface="Comic Sans MS" pitchFamily="66" charset="0"/>
                        </a:rPr>
                        <a:t>doublez</a:t>
                      </a:r>
                      <a:r>
                        <a:rPr lang="en-GB" sz="1400" dirty="0" smtClean="0">
                          <a:latin typeface="Comic Sans MS" pitchFamily="66" charset="0"/>
                        </a:rPr>
                        <a:t>  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3104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598122DB-18FF-42B6-A986-415606DEB2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133701" y="4314525"/>
            <a:ext cx="248310" cy="35055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0436D94-13B8-4111-B1FE-7A92D16A12BB}"/>
              </a:ext>
            </a:extLst>
          </p:cNvPr>
          <p:cNvGraphicFramePr>
            <a:graphicFrameLocks noGrp="1"/>
          </p:cNvGraphicFramePr>
          <p:nvPr/>
        </p:nvGraphicFramePr>
        <p:xfrm>
          <a:off x="231151" y="1261107"/>
          <a:ext cx="11637100" cy="2384112"/>
        </p:xfrm>
        <a:graphic>
          <a:graphicData uri="http://schemas.openxmlformats.org/drawingml/2006/table">
            <a:tbl>
              <a:tblPr firstRow="1" firstCol="1" bandRow="1"/>
              <a:tblGrid>
                <a:gridCol w="1163710">
                  <a:extLst>
                    <a:ext uri="{9D8B030D-6E8A-4147-A177-3AD203B41FA5}">
                      <a16:colId xmlns:a16="http://schemas.microsoft.com/office/drawing/2014/main" xmlns="" val="4283897521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42313198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62498276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55566243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403047599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139080152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27982478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416382452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36527942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219169382"/>
                    </a:ext>
                  </a:extLst>
                </a:gridCol>
              </a:tblGrid>
              <a:tr h="23677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Nombres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39/ Numbers 1-39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2780165"/>
                  </a:ext>
                </a:extLst>
              </a:tr>
              <a:tr h="48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Trois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818186"/>
                  </a:ext>
                </a:extLst>
              </a:tr>
              <a:tr h="501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Onze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Douze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Treize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Quatorze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Quinze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Seize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Dix-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Dix-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Dix-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5784210"/>
                  </a:ext>
                </a:extLst>
              </a:tr>
              <a:tr h="470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Vingt-deux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Vingt-trois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Vingt-quatre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Vingt-cinq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Vingt-six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Vingt-sept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Vingt-huit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Vingt-neuf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Tr</a:t>
                      </a:r>
                      <a:r>
                        <a:rPr lang="es-ES" sz="12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625764"/>
                  </a:ext>
                </a:extLst>
              </a:tr>
              <a:tr h="689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te-deux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te-trois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te-quatre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te-cinq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-six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te-sept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te-huit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te-neuf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4158784"/>
                  </a:ext>
                </a:extLst>
              </a:tr>
            </a:tbl>
          </a:graphicData>
        </a:graphic>
      </p:graphicFrame>
      <p:graphicFrame>
        <p:nvGraphicFramePr>
          <p:cNvPr id="12" name="Table 20">
            <a:extLst>
              <a:ext uri="{FF2B5EF4-FFF2-40B4-BE49-F238E27FC236}">
                <a16:creationId xmlns:a16="http://schemas.microsoft.com/office/drawing/2014/main" xmlns="" id="{C28DA819-4A97-4019-B4B0-B5C58BEE1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0457019"/>
              </p:ext>
            </p:extLst>
          </p:nvPr>
        </p:nvGraphicFramePr>
        <p:xfrm>
          <a:off x="9993583" y="4365549"/>
          <a:ext cx="1902454" cy="633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227">
                  <a:extLst>
                    <a:ext uri="{9D8B030D-6E8A-4147-A177-3AD203B41FA5}">
                      <a16:colId xmlns:a16="http://schemas.microsoft.com/office/drawing/2014/main" xmlns="" val="3016009640"/>
                    </a:ext>
                  </a:extLst>
                </a:gridCol>
                <a:gridCol w="951227">
                  <a:extLst>
                    <a:ext uri="{9D8B030D-6E8A-4147-A177-3AD203B41FA5}">
                      <a16:colId xmlns:a16="http://schemas.microsoft.com/office/drawing/2014/main" xmlns="" val="2052236380"/>
                    </a:ext>
                  </a:extLst>
                </a:gridCol>
              </a:tblGrid>
              <a:tr h="25846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KEY SOUND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179877"/>
                  </a:ext>
                </a:extLst>
              </a:tr>
              <a:tr h="3284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endParaRPr lang="en-GB" sz="1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  <a:endParaRPr lang="en-GB" sz="14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82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6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  <UserInfo>
        <DisplayName>Vickers, Helen</DisplayName>
        <AccountId>10</AccountId>
        <AccountType/>
      </UserInfo>
      <UserInfo>
        <DisplayName>Halsall, Jane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65CA82-A930-45C5-A7ED-0D40173087D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44b6f6c-7c79-4c22-a118-0a4934cd40d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435f415-58c6-4a5d-8e43-6b558a40644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DA01A3-64C2-4DB2-A68E-8B34EB00F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5B0AFB-5C75-466D-90C3-26F5F7E89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304</Words>
  <Application>Microsoft Office PowerPoint</Application>
  <PresentationFormat>Custom</PresentationFormat>
  <Paragraphs>170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98</cp:revision>
  <dcterms:created xsi:type="dcterms:W3CDTF">2020-11-24T09:42:03Z</dcterms:created>
  <dcterms:modified xsi:type="dcterms:W3CDTF">2021-11-10T18:29:17Z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