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CCCC"/>
    <a:srgbClr val="FFCC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494C56-E54F-305C-4DEE-45EE2F209CEC}" v="28" dt="2021-06-15T08:32:37.73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>
        <p:scale>
          <a:sx n="100" d="100"/>
          <a:sy n="100" d="100"/>
        </p:scale>
        <p:origin x="-1128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peranza Guzmann" userId="S::esperanza.guzman@si.liverpool.gov.uk::87071fd4-f5e2-4838-9a25-7772a6ddc18d" providerId="AD" clId="Web-{AC494C56-E54F-305C-4DEE-45EE2F209CEC}"/>
    <pc:docChg chg="modSld">
      <pc:chgData name="Esperanza Guzmann" userId="S::esperanza.guzman@si.liverpool.gov.uk::87071fd4-f5e2-4838-9a25-7772a6ddc18d" providerId="AD" clId="Web-{AC494C56-E54F-305C-4DEE-45EE2F209CEC}" dt="2021-06-15T08:32:37.731" v="22" actId="1076"/>
      <pc:docMkLst>
        <pc:docMk/>
      </pc:docMkLst>
      <pc:sldChg chg="modSp">
        <pc:chgData name="Esperanza Guzmann" userId="S::esperanza.guzman@si.liverpool.gov.uk::87071fd4-f5e2-4838-9a25-7772a6ddc18d" providerId="AD" clId="Web-{AC494C56-E54F-305C-4DEE-45EE2F209CEC}" dt="2021-06-15T08:32:37.731" v="22" actId="1076"/>
        <pc:sldMkLst>
          <pc:docMk/>
          <pc:sldMk cId="1869069657" sldId="257"/>
        </pc:sldMkLst>
        <pc:graphicFrameChg chg="mod modGraphic">
          <ac:chgData name="Esperanza Guzmann" userId="S::esperanza.guzman@si.liverpool.gov.uk::87071fd4-f5e2-4838-9a25-7772a6ddc18d" providerId="AD" clId="Web-{AC494C56-E54F-305C-4DEE-45EE2F209CEC}" dt="2021-06-15T08:32:37.731" v="22" actId="1076"/>
          <ac:graphicFrameMkLst>
            <pc:docMk/>
            <pc:sldMk cId="1869069657" sldId="257"/>
            <ac:graphicFrameMk id="9" creationId="{7342CA9D-726C-4A34-8C5A-4D26B693DA34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20D18-F3C9-45F4-A77F-7CD5A4EA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76F166-666F-4086-9591-855099F56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217C20-8409-4CD5-BC03-8B1E4C45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1281C0-B2A1-41F2-B192-D9A187FB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D73149-C697-4368-813B-E58D112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877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C4E6F-4C6C-4B86-AC06-1026E8F08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65D3D1-C28E-4DAD-BC09-67B7BA666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092AF8-C9BD-43F1-8A1C-04B42A4D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117B1D-1FA0-4883-AEB2-C180037A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1551D-0A6F-477E-A000-7100A23F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2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9CD850-2826-407F-B40F-612A158B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7E1CBF1-A2CC-4C44-B8CD-57057F8D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B1FD7-56B7-4A46-92D3-AADC35FB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B10C98-E3F2-4FA7-9355-A74011E90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406DEE-DDEC-4E51-B03F-8F93EFE94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74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AED8F-7B47-4AEB-BB50-ED922231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1714B5-8EB2-43A8-8BC5-BDF2CF8AA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950E2A-6A41-436E-8071-66F68B20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E788FD-7F45-45AA-BF6A-562EBB6E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34859-8686-4D01-8DBD-22DF6069F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370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1BCB16-9F55-4923-85C4-F9F962BD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BC3AC6-A0FF-4BD3-9B1A-5B262C0E3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5A4301-F677-4F8E-89E4-1434E3D1A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C67BAA-19EC-42B6-BBCF-5DCCD6238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9A4A44-66E4-4316-A8BF-ADEF07EE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4430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AAAAA-E61E-4EFB-983A-ABE960BD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95A08-7BB4-4207-930D-AF9CEFBB8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C8B12C-D726-4D36-B76D-1EA7924C8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B6C90F-0362-41FB-AD9A-D7601C0A1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5C8CB6-D20D-4D3E-A4A4-D59A195B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505839-A81A-4AFD-B517-0C685EFE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084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405C0-6DE2-490B-B11A-9B0B120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58065D-491E-4D65-A73F-487FE52D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043EE-0949-401A-8964-3CEF7C622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92960AF-C32D-4C80-B8C2-16A474953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0894BC-DA20-4D6E-899E-B3D81D063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259D0F9-0756-4A15-91FC-7ABA0C8C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E167-63DB-4BFA-BB31-51ACC0A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CA379F-6317-4445-8D12-6F7410CA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33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A82F6-9403-4E4F-85CA-5077A2B3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62AE1E-F9A3-4D66-906F-F0CA36C0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6D27A3-287F-4B6C-8FD3-F4F64F95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4AE0D5-D4E6-40DC-A86A-9D5781C7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923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ED29390-61FF-4FC7-AB23-70AB1BA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49DE44-FCF5-4734-A624-EDBBBA51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7A98D4D-D60A-435E-BE2B-DC50FAC3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494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B8FBA6-A16E-4F46-A9E1-B374CD051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98AB69-65F7-491D-B9D5-6BD3827FE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FD2C2F-2D86-465B-8AD4-0645394CA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BB5961-4316-43B8-BC47-34D49730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45C37-C47E-41B5-894E-93BDE104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905358-B009-4232-8FF9-64F8DE30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240F47-A2BB-415A-BEEF-5E7E2F033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FCB056F-6A8D-419C-A7CF-69D6A7833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341754-DCCA-4CE6-B1A5-B4B12B71A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0A2B3-A152-4491-A149-F085613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E46F4-E26C-491E-A061-650F562F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78C61E-FD84-45F5-880F-0E55AC6FF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84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19F8F5-6BF7-4CE1-BA4D-06B1E639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24672C-FF29-4789-9334-A54170520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01F0D6-5980-4DA4-B5CA-71728F5052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DD848-8925-467A-870F-8B412D76547F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63D514-191A-4C13-96E5-B608337DF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146FE8-CDBC-4660-A7F2-13E4FD5D9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D1A31-1F99-4DB9-A168-5A2C00DF773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72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pixabay.com/en/detective-investigation-man-police-31168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C6000021-3B95-4284-A5F3-FD877BB4C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189" y="143029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/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3, Summer 1</a:t>
            </a:r>
          </a:p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Sport and Opinions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6750050"/>
              </p:ext>
            </p:extLst>
          </p:nvPr>
        </p:nvGraphicFramePr>
        <p:xfrm>
          <a:off x="9026411" y="1017012"/>
          <a:ext cx="2793342" cy="2293187"/>
        </p:xfrm>
        <a:graphic>
          <a:graphicData uri="http://schemas.openxmlformats.org/drawingml/2006/table">
            <a:tbl>
              <a:tblPr firstRow="1" firstCol="1" bandRow="1"/>
              <a:tblGrid>
                <a:gridCol w="1383603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409739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31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</a:t>
                      </a:r>
                      <a:r>
                        <a:rPr lang="en-GB" sz="1600" b="1" baseline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Opinions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Opinions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J’aime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J’adore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love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mais</a:t>
                      </a:r>
                    </a:p>
                  </a:txBody>
                  <a:tcPr marL="55721" marR="55721" marT="0" marB="0">
                    <a:lnL w="6350">
                      <a:solidFill>
                        <a:schemeClr val="tx1"/>
                      </a:solidFill>
                    </a:lnL>
                    <a:lnR w="6350">
                      <a:solidFill>
                        <a:schemeClr val="tx1"/>
                      </a:solidFill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14999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but</a:t>
                      </a:r>
                    </a:p>
                  </a:txBody>
                  <a:tcPr marL="55721" marR="55721" marT="0" marB="0">
                    <a:lnL w="6350">
                      <a:solidFill>
                        <a:schemeClr val="tx1"/>
                      </a:solidFill>
                    </a:lnL>
                    <a:lnR w="6350">
                      <a:solidFill>
                        <a:schemeClr val="tx1"/>
                      </a:solidFill>
                    </a:lnR>
                    <a:lnT w="6350">
                      <a:solidFill>
                        <a:schemeClr val="tx1"/>
                      </a:solidFill>
                    </a:lnT>
                    <a:lnB w="635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0607127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n’aime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I don’t like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déteste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hate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C62710CE-C7FA-4720-8B65-A2E352666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052684"/>
              </p:ext>
            </p:extLst>
          </p:nvPr>
        </p:nvGraphicFramePr>
        <p:xfrm>
          <a:off x="4245061" y="948689"/>
          <a:ext cx="4267200" cy="736092"/>
        </p:xfrm>
        <a:graphic>
          <a:graphicData uri="http://schemas.openxmlformats.org/drawingml/2006/table">
            <a:tbl>
              <a:tblPr firstRow="1" firstCol="1" bandRow="1"/>
              <a:tblGrid>
                <a:gridCol w="2045498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2221702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Question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632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Quel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sport </a:t>
                      </a: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aimes-tu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J’aime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…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 sport do you like?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-I like…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</a:tbl>
          </a:graphicData>
        </a:graphic>
      </p:graphicFrame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>
            <a:off x="7371331" y="2787736"/>
            <a:ext cx="1563119" cy="831272"/>
          </a:xfrm>
          <a:prstGeom prst="wedgeEllipseCallout">
            <a:avLst>
              <a:gd name="adj1" fmla="val -64583"/>
              <a:gd name="adj2" fmla="val -23887"/>
            </a:avLst>
          </a:prstGeom>
          <a:solidFill>
            <a:srgbClr val="CCECFF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J’aime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</a:pP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le football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8DE70A-95F3-4CE6-81BA-3160C9A8B1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72776" y="247962"/>
            <a:ext cx="1990725" cy="445770"/>
          </a:xfrm>
          <a:prstGeom prst="rect">
            <a:avLst/>
          </a:prstGeom>
        </p:spPr>
      </p:pic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1868B889-9CC5-49F9-B268-D48E30291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8828182"/>
              </p:ext>
            </p:extLst>
          </p:nvPr>
        </p:nvGraphicFramePr>
        <p:xfrm>
          <a:off x="171450" y="695325"/>
          <a:ext cx="2962275" cy="5935923"/>
        </p:xfrm>
        <a:graphic>
          <a:graphicData uri="http://schemas.openxmlformats.org/drawingml/2006/table">
            <a:tbl>
              <a:tblPr firstRow="1" firstCol="1" bandRow="1"/>
              <a:tblGrid>
                <a:gridCol w="1595580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366695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5676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Sport [masculine]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Sports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football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football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rugby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rugby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97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tennis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tennis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359757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baseline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badminton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badminton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636389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 golf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golf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ski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4948894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basket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basketball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7980550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hockey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hockey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186529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judo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judo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66752215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ping-pong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table tennis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6303627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skate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skateboarding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roller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roller skating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snooker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snooker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cyclisme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cycling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55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l’athlétisme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athletics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17" name="Table 40">
            <a:extLst>
              <a:ext uri="{FF2B5EF4-FFF2-40B4-BE49-F238E27FC236}">
                <a16:creationId xmlns:a16="http://schemas.microsoft.com/office/drawing/2014/main" xmlns="" id="{422292D6-9056-43AF-B48A-0833E7F66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2027874"/>
              </p:ext>
            </p:extLst>
          </p:nvPr>
        </p:nvGraphicFramePr>
        <p:xfrm>
          <a:off x="4988339" y="5877080"/>
          <a:ext cx="3527811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5937">
                  <a:extLst>
                    <a:ext uri="{9D8B030D-6E8A-4147-A177-3AD203B41FA5}">
                      <a16:colId xmlns:a16="http://schemas.microsoft.com/office/drawing/2014/main" xmlns="" val="4179651697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513241125"/>
                    </a:ext>
                  </a:extLst>
                </a:gridCol>
                <a:gridCol w="1175937">
                  <a:extLst>
                    <a:ext uri="{9D8B030D-6E8A-4147-A177-3AD203B41FA5}">
                      <a16:colId xmlns:a16="http://schemas.microsoft.com/office/drawing/2014/main" xmlns="" val="2933134691"/>
                    </a:ext>
                  </a:extLst>
                </a:gridCol>
              </a:tblGrid>
              <a:tr h="19102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400" b="1" dirty="0" err="1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 – Numbers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4431675"/>
                  </a:ext>
                </a:extLst>
              </a:tr>
              <a:tr h="44572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10</a:t>
                      </a:r>
                    </a:p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Dix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20</a:t>
                      </a:r>
                    </a:p>
                    <a:p>
                      <a:pPr algn="ctr"/>
                      <a:r>
                        <a:rPr lang="en-GB" sz="1400" b="1" dirty="0" err="1">
                          <a:latin typeface="Comic Sans MS" panose="030F0702030302020204" pitchFamily="66" charset="0"/>
                        </a:rPr>
                        <a:t>Vingt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latin typeface="Comic Sans MS" panose="030F0702030302020204" pitchFamily="66" charset="0"/>
                        </a:rPr>
                        <a:t>Trente</a:t>
                      </a:r>
                      <a:endParaRPr lang="en-GB" sz="14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933339"/>
                  </a:ext>
                </a:extLst>
              </a:tr>
            </a:tbl>
          </a:graphicData>
        </a:graphic>
      </p:graphicFrame>
      <p:sp>
        <p:nvSpPr>
          <p:cNvPr id="1026" name="AutoShape 2" descr="data:image/png;base64,%20iVBORw0KGgoAAAANSUhEUgAAACgAAAAsCAYAAAAXb/p7AAAAAXNSR0IArs4c6QAAAARnQU1BAACxjwv8YQUAAAAJcEhZcwAADsMAAA7DAcdvqGQAAAxpSURBVFhHrVgJcBX1Hf5233vJezleThIgF4EECAFCUFM5BKOOAlZbdEAR74K1HRnsMdNj6nSY2s7g1elMaxmneIzFwYB4YQVElHKkQCE2gRBDCOQlkJCLHC8v79zt99vNCyEXQf2Yzb7d/e////2u7/9bFHwzWKJsmHl7NmbFOVDU3oMZvDclMw6IjgACIeBiN9qtFpRFWOALaujyBnGkpQddB1w4y7F1xixjwPUSzFs2BfctmoSlE2KQG+9AdKIDVk03Dkt4Mt08aVYVQZU/Ajq0Di+CvoBxbi6/hNpD9Sj56hJ28PFlY/QIGCvBccty8OvFk/DoTWmItlsQyTdVjx8IkY2FLIQIHWewUzirXAf5W+9jS0+C7xkr8p1QmwfeQy58va0Kr55rx2Zz1FBck2CKAzc/Xoi/3ZaN/MteRPrJIqSRAN/sCQAeHuNjAIYcnV7zHQmzEGrs5vMgb5BkUpT5jJ42XE3vIj0Oeu1leN45ia17z2IdH/eao65gVILpDqStW4CPiyZiDkcqVa2AjwQNQlbAaTc9JJOQc39sxYN9P03wgnkIGmiME+OCnKexB5jIuRxW+LefwvNbTuIP5gtXIE4fEV1B3HnfdKzLiofaRtu8nFQsb+XErbwWIhG8lkW5iOE1ldfhsEqYhbwRcl6IZ2N4RNPbsZFGdIxznB0WenhOgxulF7uuLqCRCDqZcy8vysKvun2ISaGVrg6gnaRsfCMn0fRiuweo7wKaSbjJDVxgSHsZcvGsGCIw8rPvkN/hQ56zyg0jJOwJDji6epFy5CLe5a3+AIiBg2Fdmostz9yEH1AuIjt8QFmjgrxkHfH0kpterCcRJy2fEMvcoheEdDMJShhZpWghcR9zT8ZE80iNNvNWEPawPJfVJRqTE0yDT7fA+/M9WN7lwy5z9DAe/F4afrh2Lp7LcCLiZAvZchKH3Y5Jd/yYk/kQ4bmELC5IeUE3vdVIYi56UbwhROJIKJsLTktifjlN0uJVKSYhFeDh5W8xXAzLZTQoV4YB1FQrx6qUoQ9IxfDiYILRq2di87wMZEi1ljUxnFzsrNuBFY+sxex5CxGIn4ZatxXuXi96OtwYz+pMo/U9lJwGEu3gWbx4mekgeStFFcOcm0wiqRyXRCNS5JB3SLSZ3hbCkosiQ929yKzqwha3F51C6CqCN0/AY8tnYC0tUk+zYuP5klietegRzC3Mh8NmxcS0CZg99waMn3ojUqYWogkpqGonCyIuwgfVbyp2At+NZy5GsSgk5y6QfG27scPgYl++igyJx0WC7EwfcRnz117mwn5W+Ncy58AcjHx6Lj6l5hWLJyoZ3nF82ZdzF9aufYI6J8nDUVKShMaz5FIgFEKIR/OlVtTWN8Ld1oRz52rR2dKAxoYGZMdpULSAkWcSUnlHE3sYUplKCspCIxRjbnqTKfDCAazaV4etsk4/QVqS/bN5qCyeBPu+cywA5kVH2iKsfWoNEp2S5aaXrkIfWQFpIGSQ1hFg+Hu9fvgCAfh7e3DqjAsqSap0raZpTI026N4uelZHm6sSvhYXMuKBZHpSIlZSjgc3lxvVPICgA/c/dwu2yyAfE/isPhE/+eXvMSk92VTVkSAzhImKFwSixHKP+mEQDt83Q8C/fTesNpTuP4zj773EItExP8P04M5qPPiXIyZBkSEDVPSoDMqGdCLWCCuK730IWZkpo5OT0rVyG/D5oYf3PxLy9fqMQ5JPsdkQwdvmoRjnSJ6Ng36fNWsm1PhMI8SSWjKF6G0Y/QQdFqhOhrWujYanFeG2W4qgiCaMBAra+fpLeKNkL1556xP8veQztLVxBSba4bJqvPTmR9i05VOUnazpJz7koPGJSU6k5C00diQRe7GzrvNK8fb/mBGDiFsn48kat10tvv9HyExPvaKuI0BnPsXHRWPxjTMwOzcTUfZI7hAqJqWNQ8HUTCTGx0CjEI4fxwoRQsNAMiEpORWnTpQiyeYxdqWPK/DnziDq5XnYg3GXHQkFO6tY7plzMWvmtNFDK+CC8XExmDY5HXv+cxKbtn9uFIDQKNlzBK/t2I/stBTMnJ7FkIxiKJ0wcXwyJhbcCifd9d8LKHN5wTI1nSd/Uv+x4entv1v/yJORKbn2zOwpyJuSPvqkfVBovuTfsy+X4KMvy3BLYQ5SEp346R/fxu7SCqxaUoSEBCa2bLajQKGbnPEp2HWsGrMX3RP/7JoVj09Iji08eOLrXZZnHlry1Iol89YcraixJyY4UZifQ3Gl9I8RFhaKkypbODUddy+eC4fDjni2LXNy0xj6fG6VjOG1wGjEOqOQlJ4LTbXZuro9MUsXFExvbus+r7zwi9X7imbmFmeMT4LFYmG+xCNSCI6QM8OB0mW0XFKZ8l6AJ3EadX7s4Dsh5ms5NbOlvRPRNPTA8codyj83rgu0tndZ169dDp15p4jOjMHoqxD2UtiowdfXgRBVQArr7R37EAwGL6vJzhgtwEStrnahqYkaIxvnQBhN26B7gyFEBpIZfD0SZO8bmAJcp7O1E/6eXvR4vMhiIqpNbZ2ly28vwlHqVTcfBAduaSTnotY1tXCXvxbJ6wWJVZ6u467FBBGd7IOHW+R7e4/izvkFaO/uOaa+tv2LF8qr6zpWLF2A+sY2ii27HCEj1nR0YzNdbVGl2K8/XKOCxledu4AP9x0112PkGi62BGpcjXh45R2ou9gSevvjf2+y1De1nne7u3cfqzhbNTkttTN/Rna+IUCRNuzefwJnXU249655UK4h2tcNes3Gvn9TyR58f9FcWCMj+F1jPfPimx8+f7L6vHfLzgO/aWgPfiBxC3xysKJs19GaV4vnzd5k1XWPkRck5Ix2wOsP0sABefKdQUGQBWnjXq0aecivf4virTt+flPNmfOP7j1c8a/Kykp/OLG0mpoan6LoF7h9eQ2CrOjCGZMxMycdrc3MwcHF823BJeoaW7H67oWwiaxRrVlXB3eRx+sfHWYrC6MRuGrV0veraqErzeHNPS4uFvMKpuJQGfdAauR3Bs7v7nTDRYLFN88ydy06RVeUU30j+nEVweING4KKqn8Z9pYSCmI6N/3m9i5cMiToOyLJFu0zboU35GWzJWSvzyLRfX6PFgqe6BvRjyFxo5rvMbsYM+8iONniG2bgnZ0HzEbz28oNi+/k6VpcaGrF7PzJZlMiWqtrp8729J7uG9WPIavRolLdH6gVKw1QF3Ny0pDCfVr6O5Ye3zLJXzdYqQ3U1bfe34977ygyWjMDRkbpu/IWrmFHeDWGuiN/xSVd03f0/9cAoXJjvX/ZfOaxite37mbK0JPsuscMMcgRieoaFzZv+xyr71mIjInjzNzjnJrP3xPs9Zdw5BCxHdYV2qlt+WzBD/H7Ma6/aeVE3mAQR45XobahGUUFOchnk0qdML/Gh/uoYjgF3i4P9paWo4s71YK505GRngI1PC+bXM3teUMteHAN27e+m1cwLEG6Ww3+791XrDGO9cYXVNguVlqQ1d3S1oH9x07zy83HhjUN07MmIDGFX+bGon15SsKnztQz19oMsS9kvs2amsWuO8JcVPZqposeDDTRk7eps1YNyT/BsAQFWvmHqVC8Xyr2iOn8fuy7S4gc8J+PXJoaW4zWqL2zG038HklwxsDO0Ld19DCFFaQmxsEZG42cjFTYo+0wkmKAsZImeo/vt0rB6Y2KsmGI9wQjEhQEyrcuU23WbVT6qCGfAIZu0VFcMMSuOsDnKj0nE4Z0jcnNrYwhVihN/dkqXguD/Z7u6f0U1u4H1Lw1IszDYmiRDIC1LXWPHghtNPRPwjYQXExhscji0uDGRNmN8Dl4xHDxKBaFjXpKH5nEBpKTvOv1VvkDwfWjkROMSlApLg6qbryoB/x/MsR7OKEeuPBgyKOBj8W9jgipWlfIH3g6svAhfpOOjlEJCtT5D/QiRn9e8wc28KtNkwW+ESQCbD50r69UCXqX22psB1m1o1hn4poEBWrmA71KNzZqWmglt6QziI0yJUQS/VqQXSI6io7UQ5rb9zq8llXKjpqvlJUrh9GloRjDCleg619YUXExU7dGPMGu5zHVbs8wCPhZ5aKF4XBLKkiHEmGB7vZ4WDN7tVDgrxYt6bA65y5+mo8d10UwDO3wuw7EaslQrEt0FfOpf3nkVmCxqHZ5HgqFXKzok4zgMbZ8X1htkSeUCr9nrF4biG9EMAwKulJf+oo9zpIcxeY2Ghb5T0Sgx+32RcWhR8l9uHsseTYygP8D3MwU2H0ewtE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Speech Bubble: Oval 18">
            <a:extLst>
              <a:ext uri="{FF2B5EF4-FFF2-40B4-BE49-F238E27FC236}">
                <a16:creationId xmlns:a16="http://schemas.microsoft.com/office/drawing/2014/main" xmlns="" id="{AC9BB35E-B4DF-4B4F-8649-9BA0B15BFC12}"/>
              </a:ext>
            </a:extLst>
          </p:cNvPr>
          <p:cNvSpPr/>
          <p:nvPr/>
        </p:nvSpPr>
        <p:spPr>
          <a:xfrm>
            <a:off x="7085324" y="1831634"/>
            <a:ext cx="1658626" cy="831272"/>
          </a:xfrm>
          <a:prstGeom prst="wedgeEllipseCallout">
            <a:avLst>
              <a:gd name="adj1" fmla="val -63089"/>
              <a:gd name="adj2" fmla="val 24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15000"/>
              </a:lnSpc>
            </a:pP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Quel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sport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aimes-tu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?</a:t>
            </a:r>
          </a:p>
        </p:txBody>
      </p:sp>
      <p:graphicFrame>
        <p:nvGraphicFramePr>
          <p:cNvPr id="39" name="Table 20">
            <a:extLst>
              <a:ext uri="{FF2B5EF4-FFF2-40B4-BE49-F238E27FC236}">
                <a16:creationId xmlns:a16="http://schemas.microsoft.com/office/drawing/2014/main" xmlns="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6885113"/>
              </p:ext>
            </p:extLst>
          </p:nvPr>
        </p:nvGraphicFramePr>
        <p:xfrm>
          <a:off x="9488560" y="5638800"/>
          <a:ext cx="1902454" cy="633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1227">
                  <a:extLst>
                    <a:ext uri="{9D8B030D-6E8A-4147-A177-3AD203B41FA5}">
                      <a16:colId xmlns:a16="http://schemas.microsoft.com/office/drawing/2014/main" xmlns="" val="3016009640"/>
                    </a:ext>
                  </a:extLst>
                </a:gridCol>
                <a:gridCol w="951227">
                  <a:extLst>
                    <a:ext uri="{9D8B030D-6E8A-4147-A177-3AD203B41FA5}">
                      <a16:colId xmlns:a16="http://schemas.microsoft.com/office/drawing/2014/main" xmlns="" val="2052236380"/>
                    </a:ext>
                  </a:extLst>
                </a:gridCol>
              </a:tblGrid>
              <a:tr h="2584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3179877"/>
                  </a:ext>
                </a:extLst>
              </a:tr>
              <a:tr h="328436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5821796"/>
                  </a:ext>
                </a:extLst>
              </a:tr>
            </a:tbl>
          </a:graphicData>
        </a:graphic>
      </p:graphicFrame>
      <p:pic>
        <p:nvPicPr>
          <p:cNvPr id="40" name="Picture 39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F5982CEC-12BA-4FB5-9834-51AD3A89C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 flipH="1">
            <a:off x="11439525" y="5332890"/>
            <a:ext cx="635635" cy="140128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077" y="1930247"/>
            <a:ext cx="505362" cy="578475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066489"/>
              </p:ext>
            </p:extLst>
          </p:nvPr>
        </p:nvGraphicFramePr>
        <p:xfrm>
          <a:off x="3416958" y="1921372"/>
          <a:ext cx="2793342" cy="1946716"/>
        </p:xfrm>
        <a:graphic>
          <a:graphicData uri="http://schemas.openxmlformats.org/drawingml/2006/table">
            <a:tbl>
              <a:tblPr firstRow="1" firstCol="1" bandRow="1"/>
              <a:tblGrid>
                <a:gridCol w="1383603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  <a:gridCol w="1409739">
                  <a:extLst>
                    <a:ext uri="{9D8B030D-6E8A-4147-A177-3AD203B41FA5}">
                      <a16:colId xmlns:a16="http://schemas.microsoft.com/office/drawing/2014/main" xmlns="" val="1590884872"/>
                    </a:ext>
                  </a:extLst>
                </a:gridCol>
              </a:tblGrid>
              <a:tr h="53176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 Sport [feminine]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Sports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danse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dancing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4130535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natation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swimming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40267238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gymnastique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gymnastics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6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l’équitation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horse riding</a:t>
                      </a: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7169345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xmlns="" id="{7342CA9D-726C-4A34-8C5A-4D26B693D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4066489"/>
              </p:ext>
            </p:extLst>
          </p:nvPr>
        </p:nvGraphicFramePr>
        <p:xfrm>
          <a:off x="8972550" y="3810000"/>
          <a:ext cx="2924174" cy="1575435"/>
        </p:xfrm>
        <a:graphic>
          <a:graphicData uri="http://schemas.openxmlformats.org/drawingml/2006/table">
            <a:tbl>
              <a:tblPr firstRow="1" firstCol="1" bandRow="1"/>
              <a:tblGrid>
                <a:gridCol w="2924174">
                  <a:extLst>
                    <a:ext uri="{9D8B030D-6E8A-4147-A177-3AD203B41FA5}">
                      <a16:colId xmlns:a16="http://schemas.microsoft.com/office/drawing/2014/main" xmlns="" val="138630089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Important!</a:t>
                      </a:r>
                      <a:endParaRPr lang="en-GB" sz="1400" dirty="0">
                        <a:effectLst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236222"/>
                  </a:ext>
                </a:extLst>
              </a:tr>
              <a:tr h="531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effectLst/>
                          <a:latin typeface="Comic Sans MS" pitchFamily="66" charset="0"/>
                        </a:rPr>
                        <a:t>In opinion phrases in French,</a:t>
                      </a: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0" u="none" baseline="0" dirty="0">
                          <a:effectLst/>
                          <a:latin typeface="Comic Sans MS" pitchFamily="66" charset="0"/>
                        </a:rPr>
                        <a:t>you must </a:t>
                      </a:r>
                      <a:r>
                        <a:rPr lang="en-GB" sz="1400" b="0" u="sng" baseline="0" dirty="0">
                          <a:effectLst/>
                          <a:latin typeface="Comic Sans MS" pitchFamily="66" charset="0"/>
                        </a:rPr>
                        <a:t>use the article ‘the’ </a:t>
                      </a:r>
                      <a:r>
                        <a:rPr lang="en-GB" sz="1400" b="1" u="sng" baseline="0" dirty="0">
                          <a:effectLst/>
                          <a:latin typeface="Comic Sans MS" pitchFamily="66" charset="0"/>
                        </a:rPr>
                        <a:t>[le/la/l’]</a:t>
                      </a:r>
                      <a:r>
                        <a:rPr lang="en-GB" sz="1400" b="0" u="sng" baseline="0" dirty="0">
                          <a:effectLst/>
                          <a:latin typeface="Comic Sans MS" pitchFamily="66" charset="0"/>
                        </a:rPr>
                        <a:t> in front of the sport</a:t>
                      </a: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Example: </a:t>
                      </a:r>
                      <a:r>
                        <a:rPr lang="en-GB" sz="1400" b="0" baseline="0" dirty="0" err="1">
                          <a:effectLst/>
                          <a:latin typeface="Comic Sans MS" pitchFamily="66" charset="0"/>
                        </a:rPr>
                        <a:t>J’aime</a:t>
                      </a: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en-GB" sz="1400" b="0" baseline="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</a:rPr>
                        <a:t>le</a:t>
                      </a: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 golf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baseline="0" dirty="0">
                          <a:effectLst/>
                          <a:latin typeface="Comic Sans MS" pitchFamily="66" charset="0"/>
                        </a:rPr>
                        <a:t>                I like [the] golf</a:t>
                      </a:r>
                      <a:endParaRPr lang="en-GB" sz="1400" b="0" dirty="0">
                        <a:effectLst/>
                        <a:latin typeface="Comic Sans MS" pitchFamily="66" charset="0"/>
                      </a:endParaRPr>
                    </a:p>
                  </a:txBody>
                  <a:tcPr marL="55721" marR="5572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28" name="AutoShape 4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Cartoon friends ride a bike fre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Cartoon friends ride a bike free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2351" y="4243644"/>
            <a:ext cx="1225550" cy="1307844"/>
          </a:xfrm>
          <a:prstGeom prst="rect">
            <a:avLst/>
          </a:prstGeom>
          <a:noFill/>
        </p:spPr>
      </p:pic>
      <p:pic>
        <p:nvPicPr>
          <p:cNvPr id="1034" name="Picture 10" descr="Over 100 Free Soccer Ball Vectors - Pixabay - Pixaba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4150" y="2663408"/>
            <a:ext cx="1000125" cy="1278355"/>
          </a:xfrm>
          <a:prstGeom prst="rect">
            <a:avLst/>
          </a:prstGeom>
          <a:noFill/>
        </p:spPr>
      </p:pic>
      <p:pic>
        <p:nvPicPr>
          <p:cNvPr id="1036" name="Picture 12" descr="Swimming Cartoon drawing free imag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25" y="4769369"/>
            <a:ext cx="1539875" cy="964682"/>
          </a:xfrm>
          <a:prstGeom prst="rect">
            <a:avLst/>
          </a:prstGeom>
          <a:noFill/>
        </p:spPr>
      </p:pic>
      <p:sp>
        <p:nvSpPr>
          <p:cNvPr id="34" name="Speech Bubble: Oval 23">
            <a:extLst>
              <a:ext uri="{FF2B5EF4-FFF2-40B4-BE49-F238E27FC236}">
                <a16:creationId xmlns:a16="http://schemas.microsoft.com/office/drawing/2014/main" xmlns="" id="{5E668F51-B1CE-4160-BF1C-B4096FE50686}"/>
              </a:ext>
            </a:extLst>
          </p:cNvPr>
          <p:cNvSpPr/>
          <p:nvPr/>
        </p:nvSpPr>
        <p:spPr>
          <a:xfrm flipH="1">
            <a:off x="3181837" y="4284261"/>
            <a:ext cx="1837838" cy="786195"/>
          </a:xfrm>
          <a:prstGeom prst="wedgeEllipseCallout">
            <a:avLst>
              <a:gd name="adj1" fmla="val -49824"/>
              <a:gd name="adj2" fmla="val -25474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 err="1">
                <a:solidFill>
                  <a:srgbClr val="000000"/>
                </a:solidFill>
                <a:latin typeface="Comic Sans MS"/>
                <a:cs typeface="Times New Roman"/>
              </a:rPr>
              <a:t>J’adore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cs typeface="Times New Roman"/>
              </a:rPr>
              <a:t> </a:t>
            </a:r>
          </a:p>
          <a:p>
            <a:pPr algn="ctr"/>
            <a:r>
              <a:rPr lang="en-GB" sz="1400" b="1" dirty="0">
                <a:solidFill>
                  <a:srgbClr val="000000"/>
                </a:solidFill>
                <a:latin typeface="Comic Sans MS"/>
                <a:cs typeface="Times New Roman"/>
              </a:rPr>
              <a:t>le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cs typeface="Times New Roman"/>
              </a:rPr>
              <a:t>cyclisme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xmlns="" id="{5E668F51-B1CE-4160-BF1C-B4096FE50686}"/>
              </a:ext>
            </a:extLst>
          </p:cNvPr>
          <p:cNvSpPr/>
          <p:nvPr/>
        </p:nvSpPr>
        <p:spPr>
          <a:xfrm>
            <a:off x="6438900" y="4057650"/>
            <a:ext cx="1943100" cy="807308"/>
          </a:xfrm>
          <a:prstGeom prst="wedgeEllipseCallout">
            <a:avLst>
              <a:gd name="adj1" fmla="val 34171"/>
              <a:gd name="adj2" fmla="val 71006"/>
            </a:avLst>
          </a:prstGeom>
          <a:solidFill>
            <a:srgbClr val="CCFFCC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Je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n’aime</a:t>
            </a:r>
            <a:r>
              <a:rPr lang="en-GB" sz="1400" b="1" dirty="0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 pas la </a:t>
            </a:r>
            <a:r>
              <a:rPr lang="en-GB" sz="1400" b="1" dirty="0" err="1">
                <a:solidFill>
                  <a:srgbClr val="000000"/>
                </a:solidFill>
                <a:latin typeface="Comic Sans MS"/>
                <a:ea typeface="Times New Roman" panose="02020603050405020304" pitchFamily="18" charset="0"/>
                <a:cs typeface="Times New Roman"/>
              </a:rPr>
              <a:t>natation</a:t>
            </a:r>
            <a:endParaRPr lang="en-GB" sz="1400" dirty="0">
              <a:solidFill>
                <a:schemeClr val="tx1"/>
              </a:solidFill>
              <a:latin typeface="Comic Sans MS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7162800" y="5067300"/>
            <a:ext cx="1114425" cy="5619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210425" y="5095876"/>
            <a:ext cx="1104900" cy="5524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9069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Vickers, Helen</DisplayName>
        <AccountId>10</AccountId>
        <AccountType/>
      </UserInfo>
      <UserInfo>
        <DisplayName>Halsall, Jane</DisplayName>
        <AccountId>16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65CA82-A930-45C5-A7ED-0D40173087D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44b6f6c-7c79-4c22-a118-0a4934cd40d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435f415-58c6-4a5d-8e43-6b558a40644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5B0AFB-5C75-466D-90C3-26F5F7E89A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DA01A3-64C2-4DB2-A68E-8B34EB00FD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184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70</cp:revision>
  <dcterms:created xsi:type="dcterms:W3CDTF">2020-11-24T09:42:03Z</dcterms:created>
  <dcterms:modified xsi:type="dcterms:W3CDTF">2021-11-10T18:20:26Z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