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CCCC"/>
    <a:srgbClr val="FFCCFF"/>
    <a:srgbClr val="FFFF99"/>
    <a:srgbClr val="FF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27" autoAdjust="0"/>
    <p:restoredTop sz="94660"/>
  </p:normalViewPr>
  <p:slideViewPr>
    <p:cSldViewPr snapToGrid="0">
      <p:cViewPr>
        <p:scale>
          <a:sx n="100" d="100"/>
          <a:sy n="100" d="100"/>
        </p:scale>
        <p:origin x="-1128" y="-4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D20D18-F3C9-45F4-A77F-7CD5A4EAD5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576F166-666F-4086-9591-855099F562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217C20-8409-4CD5-BC03-8B1E4C450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D848-8925-467A-870F-8B412D76547F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D1281C0-B2A1-41F2-B192-D9A187FB7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AD73149-C697-4368-813B-E58D1129A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1A31-1F99-4DB9-A168-5A2C00DF773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698778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1C4E6F-4C6C-4B86-AC06-1026E8F08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565D3D1-C28E-4DAD-BC09-67B7BA6663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092AF8-C9BD-43F1-8A1C-04B42A4D7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D848-8925-467A-870F-8B412D76547F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E117B1D-1FA0-4883-AEB2-C180037AB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3F1551D-0A6F-477E-A000-7100A23FB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1A31-1F99-4DB9-A168-5A2C00DF773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41232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289CD850-2826-407F-B40F-612A158B02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7E1CBF1-A2CC-4C44-B8CD-57057F8D1C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01B1FD7-56B7-4A46-92D3-AADC35FB6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D848-8925-467A-870F-8B412D76547F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7B10C98-E3F2-4FA7-9355-A74011E90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6406DEE-DDEC-4E51-B03F-8F93EFE94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1A31-1F99-4DB9-A168-5A2C00DF773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802745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5AED8F-7B47-4AEB-BB50-ED9222317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01714B5-8EB2-43A8-8BC5-BDF2CF8AA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D950E2A-6A41-436E-8071-66F68B20D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D848-8925-467A-870F-8B412D76547F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9E788FD-7F45-45AA-BF6A-562EBB6EC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F434859-8686-4D01-8DBD-22DF6069F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1A31-1F99-4DB9-A168-5A2C00DF773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46370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1BCB16-9F55-4923-85C4-F9F962BD4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ABC3AC6-A0FF-4BD3-9B1A-5B262C0E3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25A4301-F677-4F8E-89E4-1434E3D1A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D848-8925-467A-870F-8B412D76547F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EC67BAA-19EC-42B6-BBCF-5DCCD6238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29A4A44-66E4-4316-A8BF-ADEF07EE8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1A31-1F99-4DB9-A168-5A2C00DF773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644306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2AAAAA-E61E-4EFB-983A-ABE960BDD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0D95A08-7BB4-4207-930D-AF9CEFBB8D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3C8B12C-D726-4D36-B76D-1EA7924C83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2B6C90F-0362-41FB-AD9A-D7601C0A1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D848-8925-467A-870F-8B412D76547F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85C8CB6-D20D-4D3E-A4A4-D59A195BB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2505839-A81A-4AFD-B517-0C685EFE0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1A31-1F99-4DB9-A168-5A2C00DF773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380843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9405C0-6DE2-490B-B11A-9B0B1201B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D58065D-491E-4D65-A73F-487FE52DF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45043EE-0949-401A-8964-3CEF7C622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92960AF-C32D-4C80-B8C2-16A474953A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A0894BC-DA20-4D6E-899E-B3D81D0637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259D0F9-0756-4A15-91FC-7ABA0C8C0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D848-8925-467A-870F-8B412D76547F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5E7E167-63DB-4BFA-BB31-51ACC0AD2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DCA379F-6317-4445-8D12-6F7410CA4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1A31-1F99-4DB9-A168-5A2C00DF773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531334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FA82F6-9403-4E4F-85CA-5077A2B3E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C62AE1E-F9A3-4D66-906F-F0CA36C02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D848-8925-467A-870F-8B412D76547F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C6D27A3-287F-4B6C-8FD3-F4F64F958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C4AE0D5-D4E6-40DC-A86A-9D5781C7F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1A31-1F99-4DB9-A168-5A2C00DF773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139233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ED29390-61FF-4FC7-AB23-70AB1BA83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D848-8925-467A-870F-8B412D76547F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949DE44-FCF5-4734-A624-EDBBBA51A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7A98D4D-D60A-435E-BE2B-DC50FAC35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1A31-1F99-4DB9-A168-5A2C00DF773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214946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B8FBA6-A16E-4F46-A9E1-B374CD051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A98AB69-65F7-491D-B9D5-6BD3827FE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2FD2C2F-2D86-465B-8AD4-0645394CAF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8BB5961-4316-43B8-BC47-34D497305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D848-8925-467A-870F-8B412D76547F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0345C37-C47E-41B5-894E-93BDE104A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D905358-B009-4232-8FF9-64F8DE306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1A31-1F99-4DB9-A168-5A2C00DF773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180674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1240F47-A2BB-415A-BEEF-5E7E2F033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4FCB056F-6A8D-419C-A7CF-69D6A78338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9341754-DCCA-4CE6-B1A5-B4B12B71AA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D20A2B3-A152-4491-A149-F085613E6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D848-8925-467A-870F-8B412D76547F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54E46F4-E26C-491E-A061-650F562F4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A78C61E-FD84-45F5-880F-0E55AC6FF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1A31-1F99-4DB9-A168-5A2C00DF773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678421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519F8F5-6BF7-4CE1-BA4D-06B1E639B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024672C-FF29-4789-9334-A54170520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B01F0D6-5980-4DA4-B5CA-71728F5052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DD848-8925-467A-870F-8B412D76547F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263D514-191A-4C13-96E5-B608337DF1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6146FE8-CDBC-4660-A7F2-13E4FD5D96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D1A31-1F99-4DB9-A168-5A2C00DF773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512722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18" Type="http://schemas.openxmlformats.org/officeDocument/2006/relationships/image" Target="../media/image7.png"/><Relationship Id="rId7" Type="http://schemas.openxmlformats.org/officeDocument/2006/relationships/hyperlink" Target="about:blank" TargetMode="External"/><Relationship Id="rId17" Type="http://schemas.openxmlformats.org/officeDocument/2006/relationships/image" Target="../media/image6.jpeg"/><Relationship Id="rId2" Type="http://schemas.openxmlformats.org/officeDocument/2006/relationships/image" Target="../media/image1.png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5" Type="http://schemas.openxmlformats.org/officeDocument/2006/relationships/hyperlink" Target="https://pixabay.com/en/detective-investigation-man-police-311684/" TargetMode="External"/><Relationship Id="rId10" Type="http://schemas.openxmlformats.org/officeDocument/2006/relationships/image" Target="../media/image4.png"/><Relationship Id="rId19" Type="http://schemas.openxmlformats.org/officeDocument/2006/relationships/image" Target="../media/image8.jpe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="" xmlns:a16="http://schemas.microsoft.com/office/drawing/2014/main" id="{C6000021-3B95-4284-A5F3-FD877BB4C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8189" y="143029"/>
            <a:ext cx="2995308" cy="655636"/>
          </a:xfrm>
          <a:prstGeom prst="rect">
            <a:avLst/>
          </a:prstGeom>
          <a:noFill/>
          <a:ln w="25400">
            <a:solidFill>
              <a:srgbClr val="99195E"/>
            </a:solidFill>
            <a:miter lim="4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37148" rIns="74295" bIns="37148" anchor="t" anchorCtr="0" upright="1">
            <a:noAutofit/>
          </a:bodyPr>
          <a:lstStyle/>
          <a:p>
            <a:pPr algn="ctr"/>
            <a:r>
              <a:rPr lang="en-US" sz="1625" b="1" dirty="0">
                <a:solidFill>
                  <a:srgbClr val="000000"/>
                </a:solidFill>
                <a:latin typeface="Comic Sans MS" panose="030F0702030302020204" pitchFamily="66" charset="0"/>
                <a:ea typeface="Arial Unicode MS"/>
                <a:cs typeface="Arial Unicode MS"/>
              </a:rPr>
              <a:t>French Year 3, Spring </a:t>
            </a:r>
            <a:r>
              <a:rPr lang="en-US" sz="1625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Arial Unicode MS"/>
                <a:cs typeface="Arial Unicode MS"/>
              </a:rPr>
              <a:t>2</a:t>
            </a:r>
            <a:endParaRPr lang="en-US" sz="1625" b="1" dirty="0">
              <a:solidFill>
                <a:srgbClr val="000000"/>
              </a:solidFill>
              <a:latin typeface="Comic Sans MS" panose="030F0702030302020204" pitchFamily="66" charset="0"/>
              <a:ea typeface="Arial Unicode MS"/>
              <a:cs typeface="Arial Unicode MS"/>
            </a:endParaRPr>
          </a:p>
          <a:p>
            <a:pPr algn="ctr"/>
            <a:r>
              <a:rPr lang="en-US" sz="1625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Arial Unicode MS"/>
                <a:cs typeface="Arial Unicode MS"/>
              </a:rPr>
              <a:t>Animals</a:t>
            </a:r>
            <a:endParaRPr lang="en-GB" sz="894" dirty="0">
              <a:solidFill>
                <a:srgbClr val="000000"/>
              </a:solidFill>
              <a:latin typeface="Helvetica Neue"/>
              <a:ea typeface="Arial Unicode MS"/>
              <a:cs typeface="Arial Unicode MS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7342CA9D-726C-4A34-8C5A-4D26B693DA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64066489"/>
              </p:ext>
            </p:extLst>
          </p:nvPr>
        </p:nvGraphicFramePr>
        <p:xfrm>
          <a:off x="3074058" y="1540372"/>
          <a:ext cx="2555603" cy="3679071"/>
        </p:xfrm>
        <a:graphic>
          <a:graphicData uri="http://schemas.openxmlformats.org/drawingml/2006/table">
            <a:tbl>
              <a:tblPr firstRow="1" firstCol="1" bandRow="1"/>
              <a:tblGrid>
                <a:gridCol w="1265846">
                  <a:extLst>
                    <a:ext uri="{9D8B030D-6E8A-4147-A177-3AD203B41FA5}">
                      <a16:colId xmlns="" xmlns:a16="http://schemas.microsoft.com/office/drawing/2014/main" val="1386300890"/>
                    </a:ext>
                  </a:extLst>
                </a:gridCol>
                <a:gridCol w="1289757">
                  <a:extLst>
                    <a:ext uri="{9D8B030D-6E8A-4147-A177-3AD203B41FA5}">
                      <a16:colId xmlns="" xmlns:a16="http://schemas.microsoft.com/office/drawing/2014/main" val="1590884872"/>
                    </a:ext>
                  </a:extLst>
                </a:gridCol>
              </a:tblGrid>
              <a:tr h="5317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Les</a:t>
                      </a:r>
                      <a:r>
                        <a:rPr lang="en-GB" sz="1600" b="1" baseline="0" dirty="0" smtClean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en-GB" sz="1600" b="1" baseline="0" dirty="0" err="1" smtClean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Adjectifs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Adjectives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64236222"/>
                  </a:ext>
                </a:extLst>
              </a:tr>
              <a:tr h="3464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petit[e]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small</a:t>
                      </a:r>
                      <a:endParaRPr lang="en-GB" sz="14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74130535"/>
                  </a:ext>
                </a:extLst>
              </a:tr>
              <a:tr h="3464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grand[e]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big</a:t>
                      </a:r>
                      <a:endParaRPr lang="en-GB" sz="14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40267238"/>
                  </a:ext>
                </a:extLst>
              </a:tr>
              <a:tr h="3464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err="1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effrayant</a:t>
                      </a: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[e]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scary</a:t>
                      </a:r>
                      <a:endParaRPr lang="en-GB" sz="1400" dirty="0"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71693458"/>
                  </a:ext>
                </a:extLst>
              </a:tr>
              <a:tr h="3464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err="1" smtClean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coquin</a:t>
                      </a: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[e]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cheeky</a:t>
                      </a:r>
                      <a:endParaRPr lang="en-GB" sz="14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74948894"/>
                  </a:ext>
                </a:extLst>
              </a:tr>
              <a:tr h="3464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err="1" smtClean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agité</a:t>
                      </a: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[e]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jumpy</a:t>
                      </a:r>
                      <a:endParaRPr lang="en-GB" sz="14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47980550"/>
                  </a:ext>
                </a:extLst>
              </a:tr>
              <a:tr h="3464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parfait[e]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perfect</a:t>
                      </a:r>
                      <a:endParaRPr lang="en-GB" sz="14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err="1" smtClean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moyen</a:t>
                      </a: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[ne]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medium</a:t>
                      </a:r>
                      <a:endParaRPr lang="en-GB" sz="14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err="1" smtClean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grognon</a:t>
                      </a: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[ne]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grumpy</a:t>
                      </a:r>
                      <a:endParaRPr lang="en-GB" sz="14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err="1" smtClean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féroce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ferocious</a:t>
                      </a:r>
                      <a:endParaRPr lang="en-GB" sz="14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="" xmlns:a16="http://schemas.microsoft.com/office/drawing/2014/main" id="{C62710CE-C7FA-4720-8B65-A2E352666E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60052684"/>
              </p:ext>
            </p:extLst>
          </p:nvPr>
        </p:nvGraphicFramePr>
        <p:xfrm>
          <a:off x="263611" y="172635"/>
          <a:ext cx="4267200" cy="1051560"/>
        </p:xfrm>
        <a:graphic>
          <a:graphicData uri="http://schemas.openxmlformats.org/drawingml/2006/table">
            <a:tbl>
              <a:tblPr firstRow="1" firstCol="1" bandRow="1"/>
              <a:tblGrid>
                <a:gridCol w="2045498">
                  <a:extLst>
                    <a:ext uri="{9D8B030D-6E8A-4147-A177-3AD203B41FA5}">
                      <a16:colId xmlns="" xmlns:a16="http://schemas.microsoft.com/office/drawing/2014/main" val="1386300890"/>
                    </a:ext>
                  </a:extLst>
                </a:gridCol>
                <a:gridCol w="2221702">
                  <a:extLst>
                    <a:ext uri="{9D8B030D-6E8A-4147-A177-3AD203B41FA5}">
                      <a16:colId xmlns="" xmlns:a16="http://schemas.microsoft.com/office/drawing/2014/main" val="159088487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Key </a:t>
                      </a:r>
                      <a:r>
                        <a:rPr lang="en-GB" sz="1200" b="1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Questions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64236222"/>
                  </a:ext>
                </a:extLst>
              </a:tr>
              <a:tr h="4250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As-</a:t>
                      </a:r>
                      <a:r>
                        <a:rPr lang="en-GB" sz="1200" b="1" dirty="0" err="1" smtClean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tu</a:t>
                      </a:r>
                      <a:r>
                        <a:rPr lang="en-GB" sz="1200" b="1" dirty="0" smtClean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un animal?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GB" sz="1200" b="1" dirty="0" err="1" smtClean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J’ai</a:t>
                      </a:r>
                      <a:r>
                        <a:rPr lang="en-GB" sz="1200" b="1" dirty="0" smtClean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…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GB" sz="1200" b="1" dirty="0" smtClean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Comment </a:t>
                      </a:r>
                      <a:r>
                        <a:rPr lang="en-GB" sz="1200" b="1" dirty="0" err="1" smtClean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est</a:t>
                      </a:r>
                      <a:r>
                        <a:rPr lang="en-GB" sz="1200" b="1" dirty="0" smtClean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le/ la…?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GB" sz="1200" b="1" baseline="0" dirty="0" smtClean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Le/ la… </a:t>
                      </a:r>
                      <a:r>
                        <a:rPr lang="en-GB" sz="1200" b="1" baseline="0" dirty="0" err="1" smtClean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est</a:t>
                      </a:r>
                      <a:r>
                        <a:rPr lang="en-GB" sz="1200" b="1" baseline="0" dirty="0" smtClean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…</a:t>
                      </a:r>
                      <a:endParaRPr lang="en-GB" sz="1200" dirty="0"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 you have an animal/ pet?</a:t>
                      </a:r>
                      <a:endParaRPr lang="en-GB" sz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-I have…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What is</a:t>
                      </a:r>
                      <a:r>
                        <a:rPr lang="en-GB" sz="1200" baseline="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the … like?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The…  is…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74130535"/>
                  </a:ext>
                </a:extLst>
              </a:tr>
            </a:tbl>
          </a:graphicData>
        </a:graphic>
      </p:graphicFrame>
      <p:sp>
        <p:nvSpPr>
          <p:cNvPr id="19" name="Speech Bubble: Oval 18">
            <a:extLst>
              <a:ext uri="{FF2B5EF4-FFF2-40B4-BE49-F238E27FC236}">
                <a16:creationId xmlns="" xmlns:a16="http://schemas.microsoft.com/office/drawing/2014/main" id="{AC9BB35E-B4DF-4B4F-8649-9BA0B15BFC12}"/>
              </a:ext>
            </a:extLst>
          </p:cNvPr>
          <p:cNvSpPr/>
          <p:nvPr/>
        </p:nvSpPr>
        <p:spPr>
          <a:xfrm>
            <a:off x="6666482" y="873211"/>
            <a:ext cx="1398360" cy="831272"/>
          </a:xfrm>
          <a:prstGeom prst="wedgeEllipseCallout">
            <a:avLst>
              <a:gd name="adj1" fmla="val -66805"/>
              <a:gd name="adj2" fmla="val 26530"/>
            </a:avLst>
          </a:prstGeom>
          <a:solidFill>
            <a:srgbClr val="CCECFF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lnSpc>
                <a:spcPct val="115000"/>
              </a:lnSpc>
            </a:pPr>
            <a:r>
              <a:rPr lang="en-GB" sz="1400" b="1" dirty="0" smtClean="0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As-</a:t>
            </a:r>
            <a:r>
              <a:rPr lang="en-GB" sz="1400" b="1" dirty="0" err="1" smtClean="0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tu</a:t>
            </a:r>
            <a:r>
              <a:rPr lang="en-GB" sz="1400" b="1" dirty="0" smtClean="0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 un animal?</a:t>
            </a:r>
            <a:endParaRPr lang="en-GB" sz="1400" b="1" dirty="0">
              <a:solidFill>
                <a:srgbClr val="000000"/>
              </a:solidFill>
              <a:latin typeface="Comic Sans MS"/>
              <a:ea typeface="Times New Roman" panose="02020603050405020304" pitchFamily="18" charset="0"/>
              <a:cs typeface="Times New Roman"/>
            </a:endParaRPr>
          </a:p>
        </p:txBody>
      </p:sp>
      <p:sp>
        <p:nvSpPr>
          <p:cNvPr id="24" name="Speech Bubble: Oval 23">
            <a:extLst>
              <a:ext uri="{FF2B5EF4-FFF2-40B4-BE49-F238E27FC236}">
                <a16:creationId xmlns="" xmlns:a16="http://schemas.microsoft.com/office/drawing/2014/main" id="{5E668F51-B1CE-4160-BF1C-B4096FE50686}"/>
              </a:ext>
            </a:extLst>
          </p:cNvPr>
          <p:cNvSpPr/>
          <p:nvPr/>
        </p:nvSpPr>
        <p:spPr>
          <a:xfrm>
            <a:off x="5955956" y="1759365"/>
            <a:ext cx="2084174" cy="876743"/>
          </a:xfrm>
          <a:prstGeom prst="wedgeEllipseCallout">
            <a:avLst>
              <a:gd name="adj1" fmla="val 74562"/>
              <a:gd name="adj2" fmla="val -25474"/>
            </a:avLst>
          </a:prstGeom>
          <a:solidFill>
            <a:srgbClr val="CCFFCC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 err="1" smtClean="0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J’ai</a:t>
            </a:r>
            <a:r>
              <a:rPr lang="en-GB" sz="1400" b="1" dirty="0" smtClean="0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 un </a:t>
            </a:r>
            <a:r>
              <a:rPr lang="en-GB" sz="1400" b="1" dirty="0" err="1" smtClean="0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chien</a:t>
            </a:r>
            <a:r>
              <a:rPr lang="en-GB" sz="1400" b="1" dirty="0" smtClean="0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. Un petit </a:t>
            </a:r>
            <a:r>
              <a:rPr lang="en-GB" sz="1400" b="1" dirty="0" err="1" smtClean="0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chien</a:t>
            </a:r>
            <a:r>
              <a:rPr lang="en-GB" sz="1400" b="1" dirty="0" smtClean="0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 </a:t>
            </a:r>
            <a:r>
              <a:rPr lang="en-GB" sz="1400" b="1" dirty="0" err="1" smtClean="0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marron</a:t>
            </a:r>
            <a:r>
              <a:rPr lang="en-GB" sz="1400" b="1" dirty="0" smtClean="0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.</a:t>
            </a:r>
            <a:endParaRPr lang="en-GB" sz="1400" dirty="0">
              <a:solidFill>
                <a:schemeClr val="tx1"/>
              </a:solidFill>
              <a:latin typeface="Comic Sans MS"/>
            </a:endParaRPr>
          </a:p>
        </p:txBody>
      </p:sp>
      <p:pic>
        <p:nvPicPr>
          <p:cNvPr id="29" name="Picture 28" descr="A picture containing clock&#10;&#10;Description automatically generated">
            <a:extLst>
              <a:ext uri="{FF2B5EF4-FFF2-40B4-BE49-F238E27FC236}">
                <a16:creationId xmlns="" xmlns:a16="http://schemas.microsoft.com/office/drawing/2014/main" id="{F5982CEC-12BA-4FB5-9834-51AD3A89CD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1037377" y="3685716"/>
            <a:ext cx="627335" cy="127216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278DE70A-95F3-4CE6-81BA-3160C9A8B129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2776" y="247962"/>
            <a:ext cx="1990725" cy="445770"/>
          </a:xfrm>
          <a:prstGeom prst="rect">
            <a:avLst/>
          </a:prstGeom>
        </p:spPr>
      </p:pic>
      <p:graphicFrame>
        <p:nvGraphicFramePr>
          <p:cNvPr id="23" name="Table 22">
            <a:extLst>
              <a:ext uri="{FF2B5EF4-FFF2-40B4-BE49-F238E27FC236}">
                <a16:creationId xmlns="" xmlns:a16="http://schemas.microsoft.com/office/drawing/2014/main" id="{1868B889-9CC5-49F9-B268-D48E30291D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58828182"/>
              </p:ext>
            </p:extLst>
          </p:nvPr>
        </p:nvGraphicFramePr>
        <p:xfrm>
          <a:off x="163942" y="1367480"/>
          <a:ext cx="2555603" cy="4513691"/>
        </p:xfrm>
        <a:graphic>
          <a:graphicData uri="http://schemas.openxmlformats.org/drawingml/2006/table">
            <a:tbl>
              <a:tblPr firstRow="1" firstCol="1" bandRow="1"/>
              <a:tblGrid>
                <a:gridCol w="1376533">
                  <a:extLst>
                    <a:ext uri="{9D8B030D-6E8A-4147-A177-3AD203B41FA5}">
                      <a16:colId xmlns="" xmlns:a16="http://schemas.microsoft.com/office/drawing/2014/main" val="1386300890"/>
                    </a:ext>
                  </a:extLst>
                </a:gridCol>
                <a:gridCol w="1179070">
                  <a:extLst>
                    <a:ext uri="{9D8B030D-6E8A-4147-A177-3AD203B41FA5}">
                      <a16:colId xmlns="" xmlns:a16="http://schemas.microsoft.com/office/drawing/2014/main" val="1590884872"/>
                    </a:ext>
                  </a:extLst>
                </a:gridCol>
              </a:tblGrid>
              <a:tr h="55676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Les </a:t>
                      </a:r>
                      <a:r>
                        <a:rPr lang="en-GB" sz="1600" b="1" dirty="0" err="1" smtClean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Animaux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Animals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64236222"/>
                  </a:ext>
                </a:extLst>
              </a:tr>
              <a:tr h="3555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Un </a:t>
                      </a:r>
                      <a:r>
                        <a:rPr lang="en-GB" sz="1400" b="1" dirty="0" err="1" smtClean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chien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dog</a:t>
                      </a:r>
                      <a:endParaRPr lang="en-GB" sz="14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74130535"/>
                  </a:ext>
                </a:extLst>
              </a:tr>
              <a:tr h="3555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Un chat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cat</a:t>
                      </a:r>
                      <a:endParaRPr lang="en-GB" sz="14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40267238"/>
                  </a:ext>
                </a:extLst>
              </a:tr>
              <a:tr h="3972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Un </a:t>
                      </a:r>
                      <a:r>
                        <a:rPr lang="en-GB" sz="1400" b="1" dirty="0" err="1" smtClean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éléphant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 elephant</a:t>
                      </a:r>
                      <a:endParaRPr lang="en-GB" sz="14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23597578"/>
                  </a:ext>
                </a:extLst>
              </a:tr>
              <a:tr h="3555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Un</a:t>
                      </a:r>
                      <a:r>
                        <a:rPr lang="en-GB" sz="1400" b="1" baseline="0" dirty="0" smtClean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lion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lion</a:t>
                      </a:r>
                      <a:endParaRPr lang="en-GB" sz="14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06363898"/>
                  </a:ext>
                </a:extLst>
              </a:tr>
              <a:tr h="3555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 serpent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A snake</a:t>
                      </a:r>
                      <a:endParaRPr lang="en-GB" sz="1400" dirty="0"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71693458"/>
                  </a:ext>
                </a:extLst>
              </a:tr>
              <a:tr h="3555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Un </a:t>
                      </a:r>
                      <a:r>
                        <a:rPr lang="en-GB" sz="1400" b="1" dirty="0" err="1" smtClean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chameau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camel</a:t>
                      </a:r>
                      <a:endParaRPr lang="en-GB" sz="14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74948894"/>
                  </a:ext>
                </a:extLst>
              </a:tr>
              <a:tr h="3555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Un singe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monkey</a:t>
                      </a:r>
                      <a:endParaRPr lang="en-GB" sz="14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47980550"/>
                  </a:ext>
                </a:extLst>
              </a:tr>
              <a:tr h="3555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Un hamster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hamster</a:t>
                      </a:r>
                      <a:endParaRPr lang="en-GB" sz="14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41865295"/>
                  </a:ext>
                </a:extLst>
              </a:tr>
              <a:tr h="3555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Un </a:t>
                      </a:r>
                      <a:r>
                        <a:rPr lang="en-GB" sz="1400" b="1" dirty="0" err="1" smtClean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poisson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fish</a:t>
                      </a:r>
                      <a:endParaRPr lang="en-GB" sz="14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66752215"/>
                  </a:ext>
                </a:extLst>
              </a:tr>
              <a:tr h="3555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err="1" smtClean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Une</a:t>
                      </a:r>
                      <a:r>
                        <a:rPr lang="en-GB" sz="1400" b="1" baseline="0" dirty="0" smtClean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en-GB" sz="1400" b="1" baseline="0" dirty="0" err="1" smtClean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girafe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giraffe</a:t>
                      </a:r>
                      <a:endParaRPr lang="en-GB" sz="14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46303627"/>
                  </a:ext>
                </a:extLst>
              </a:tr>
              <a:tr h="3555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err="1" smtClean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Une</a:t>
                      </a: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en-GB" sz="1400" b="1" dirty="0" err="1" smtClean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grenouille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frog</a:t>
                      </a:r>
                      <a:endParaRPr lang="en-GB" sz="14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B85A2E52-16EB-40F6-9D07-5431B125A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14889783"/>
              </p:ext>
            </p:extLst>
          </p:nvPr>
        </p:nvGraphicFramePr>
        <p:xfrm>
          <a:off x="9504219" y="1169773"/>
          <a:ext cx="2152321" cy="44434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52321">
                  <a:extLst>
                    <a:ext uri="{9D8B030D-6E8A-4147-A177-3AD203B41FA5}">
                      <a16:colId xmlns="" xmlns:a16="http://schemas.microsoft.com/office/drawing/2014/main" val="1730985149"/>
                    </a:ext>
                  </a:extLst>
                </a:gridCol>
              </a:tblGrid>
              <a:tr h="2628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1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Important!</a:t>
                      </a:r>
                      <a:endParaRPr lang="en-GB" sz="1200" dirty="0">
                        <a:effectLst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02162616"/>
                  </a:ext>
                </a:extLst>
              </a:tr>
              <a:tr h="4169118">
                <a:tc>
                  <a:txBody>
                    <a:bodyPr/>
                    <a:lstStyle/>
                    <a:p>
                      <a:pPr marL="228600" indent="-228600" algn="l">
                        <a:buNone/>
                      </a:pPr>
                      <a:r>
                        <a:rPr lang="en-GB" sz="1200" b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1.‘Un/ </a:t>
                      </a:r>
                      <a:r>
                        <a:rPr lang="en-GB" sz="1200" b="1" baseline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une</a:t>
                      </a:r>
                      <a:r>
                        <a:rPr lang="en-GB" sz="1200" b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’ </a:t>
                      </a:r>
                      <a:r>
                        <a:rPr lang="en-GB" sz="1200" b="0" baseline="0" dirty="0" smtClean="0">
                          <a:latin typeface="Comic Sans MS" panose="030F0702030302020204" pitchFamily="66" charset="0"/>
                        </a:rPr>
                        <a:t>mean, ‘a/ an’</a:t>
                      </a:r>
                    </a:p>
                    <a:p>
                      <a:pPr marL="228600" indent="-228600" algn="l">
                        <a:buNone/>
                      </a:pPr>
                      <a:r>
                        <a:rPr lang="en-GB" sz="1200" b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  ‘Le /la’ </a:t>
                      </a:r>
                      <a:r>
                        <a:rPr lang="en-GB" sz="1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mean, ‘the.’</a:t>
                      </a:r>
                    </a:p>
                    <a:p>
                      <a:pPr marL="228600" indent="-228600" algn="l">
                        <a:buNone/>
                      </a:pPr>
                      <a:endParaRPr lang="en-GB" sz="12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228600" indent="-228600" algn="l">
                        <a:buNone/>
                      </a:pPr>
                      <a:r>
                        <a:rPr lang="en-GB" sz="1200" b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Un/ le </a:t>
                      </a:r>
                      <a:r>
                        <a:rPr lang="en-GB" sz="1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are used for</a:t>
                      </a:r>
                    </a:p>
                    <a:p>
                      <a:pPr marL="228600" indent="-228600" algn="l">
                        <a:buNone/>
                      </a:pPr>
                      <a:r>
                        <a:rPr lang="en-GB" sz="1200" b="0" u="sng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masculine nouns. </a:t>
                      </a:r>
                    </a:p>
                    <a:p>
                      <a:pPr marL="228600" indent="-228600" algn="l">
                        <a:buNone/>
                      </a:pPr>
                      <a:endParaRPr lang="en-GB" sz="1200" b="0" u="sng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228600" indent="-228600" algn="l">
                        <a:buNone/>
                      </a:pPr>
                      <a:r>
                        <a:rPr lang="en-GB" sz="1200" b="1" baseline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Une</a:t>
                      </a:r>
                      <a:r>
                        <a:rPr lang="en-GB" sz="1200" b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/ la </a:t>
                      </a:r>
                      <a:r>
                        <a:rPr lang="en-GB" sz="1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are used for</a:t>
                      </a:r>
                    </a:p>
                    <a:p>
                      <a:pPr marL="228600" indent="-228600" algn="l">
                        <a:buNone/>
                      </a:pPr>
                      <a:r>
                        <a:rPr lang="en-GB" sz="1200" b="0" u="sng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feminine </a:t>
                      </a:r>
                      <a:r>
                        <a:rPr lang="en-GB" sz="1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nouns.</a:t>
                      </a:r>
                    </a:p>
                    <a:p>
                      <a:pPr marL="228600" indent="-228600" algn="l">
                        <a:buNone/>
                      </a:pPr>
                      <a:endParaRPr lang="en-GB" sz="12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228600" indent="-228600" algn="l">
                        <a:buNone/>
                      </a:pPr>
                      <a:r>
                        <a:rPr lang="en-GB" sz="1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2. Most French adjectives go after the noun they  describe, </a:t>
                      </a:r>
                      <a:r>
                        <a:rPr lang="en-GB" sz="1200" b="0" i="1" u="sng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but</a:t>
                      </a:r>
                    </a:p>
                    <a:p>
                      <a:pPr marL="228600" indent="-228600" algn="l">
                        <a:buNone/>
                      </a:pPr>
                      <a:r>
                        <a:rPr lang="en-GB" sz="1200" b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   petit </a:t>
                      </a:r>
                      <a:r>
                        <a:rPr lang="en-GB" sz="1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and </a:t>
                      </a:r>
                      <a:r>
                        <a:rPr lang="en-GB" sz="1200" b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grand</a:t>
                      </a:r>
                      <a:r>
                        <a:rPr lang="en-GB" sz="12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go </a:t>
                      </a:r>
                      <a:r>
                        <a:rPr lang="en-GB" sz="1200" b="0" u="sng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before the noun.</a:t>
                      </a:r>
                    </a:p>
                    <a:p>
                      <a:pPr marL="228600" indent="-228600" algn="l">
                        <a:buNone/>
                      </a:pPr>
                      <a:endParaRPr lang="en-GB" sz="1200" b="0" u="sng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228600" indent="-228600" algn="l">
                        <a:buNone/>
                      </a:pPr>
                      <a:r>
                        <a:rPr lang="en-GB" sz="1200" b="0" u="none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3. Adjectives must ‘agree’ with the noun they describe. Add an </a:t>
                      </a:r>
                      <a:r>
                        <a:rPr lang="en-GB" sz="1200" b="1" u="none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‘e’ </a:t>
                      </a:r>
                      <a:r>
                        <a:rPr lang="en-GB" sz="1200" b="0" u="none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or </a:t>
                      </a:r>
                      <a:r>
                        <a:rPr lang="en-GB" sz="1200" b="1" u="none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‘ne’ </a:t>
                      </a:r>
                      <a:r>
                        <a:rPr lang="en-GB" sz="1200" b="0" u="none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at the end of the adjective if the noun is feminine. </a:t>
                      </a:r>
                    </a:p>
                    <a:p>
                      <a:pPr marL="228600" indent="-228600" algn="l">
                        <a:buNone/>
                      </a:pPr>
                      <a:r>
                        <a:rPr lang="en-GB" sz="1200" b="0" u="none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    </a:t>
                      </a:r>
                      <a:r>
                        <a:rPr lang="en-GB" sz="1200" b="1" u="none" baseline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Féroce</a:t>
                      </a:r>
                      <a:r>
                        <a:rPr lang="en-GB" sz="1200" b="1" u="none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200" b="0" u="sng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does not change</a:t>
                      </a:r>
                      <a:r>
                        <a:rPr lang="en-GB" sz="1200" b="0" u="none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.</a:t>
                      </a:r>
                      <a:endParaRPr lang="en-GB" sz="12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39451610"/>
                  </a:ext>
                </a:extLst>
              </a:tr>
            </a:tbl>
          </a:graphicData>
        </a:graphic>
      </p:graphicFrame>
      <p:graphicFrame>
        <p:nvGraphicFramePr>
          <p:cNvPr id="17" name="Table 40">
            <a:extLst>
              <a:ext uri="{FF2B5EF4-FFF2-40B4-BE49-F238E27FC236}">
                <a16:creationId xmlns="" xmlns:a16="http://schemas.microsoft.com/office/drawing/2014/main" id="{422292D6-9056-43AF-B48A-0833E7F66B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82027874"/>
              </p:ext>
            </p:extLst>
          </p:nvPr>
        </p:nvGraphicFramePr>
        <p:xfrm>
          <a:off x="216314" y="6000905"/>
          <a:ext cx="11759370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5937">
                  <a:extLst>
                    <a:ext uri="{9D8B030D-6E8A-4147-A177-3AD203B41FA5}">
                      <a16:colId xmlns="" xmlns:a16="http://schemas.microsoft.com/office/drawing/2014/main" val="4179651697"/>
                    </a:ext>
                  </a:extLst>
                </a:gridCol>
                <a:gridCol w="1175937">
                  <a:extLst>
                    <a:ext uri="{9D8B030D-6E8A-4147-A177-3AD203B41FA5}">
                      <a16:colId xmlns="" xmlns:a16="http://schemas.microsoft.com/office/drawing/2014/main" val="513241125"/>
                    </a:ext>
                  </a:extLst>
                </a:gridCol>
                <a:gridCol w="1175937">
                  <a:extLst>
                    <a:ext uri="{9D8B030D-6E8A-4147-A177-3AD203B41FA5}">
                      <a16:colId xmlns="" xmlns:a16="http://schemas.microsoft.com/office/drawing/2014/main" val="2933134691"/>
                    </a:ext>
                  </a:extLst>
                </a:gridCol>
                <a:gridCol w="1175937">
                  <a:extLst>
                    <a:ext uri="{9D8B030D-6E8A-4147-A177-3AD203B41FA5}">
                      <a16:colId xmlns="" xmlns:a16="http://schemas.microsoft.com/office/drawing/2014/main" val="4220384677"/>
                    </a:ext>
                  </a:extLst>
                </a:gridCol>
                <a:gridCol w="1291268">
                  <a:extLst>
                    <a:ext uri="{9D8B030D-6E8A-4147-A177-3AD203B41FA5}">
                      <a16:colId xmlns="" xmlns:a16="http://schemas.microsoft.com/office/drawing/2014/main" val="1154099205"/>
                    </a:ext>
                  </a:extLst>
                </a:gridCol>
                <a:gridCol w="1060606">
                  <a:extLst>
                    <a:ext uri="{9D8B030D-6E8A-4147-A177-3AD203B41FA5}">
                      <a16:colId xmlns="" xmlns:a16="http://schemas.microsoft.com/office/drawing/2014/main" val="2541732350"/>
                    </a:ext>
                  </a:extLst>
                </a:gridCol>
                <a:gridCol w="1175937">
                  <a:extLst>
                    <a:ext uri="{9D8B030D-6E8A-4147-A177-3AD203B41FA5}">
                      <a16:colId xmlns="" xmlns:a16="http://schemas.microsoft.com/office/drawing/2014/main" val="2218071610"/>
                    </a:ext>
                  </a:extLst>
                </a:gridCol>
                <a:gridCol w="1175937">
                  <a:extLst>
                    <a:ext uri="{9D8B030D-6E8A-4147-A177-3AD203B41FA5}">
                      <a16:colId xmlns="" xmlns:a16="http://schemas.microsoft.com/office/drawing/2014/main" val="149698267"/>
                    </a:ext>
                  </a:extLst>
                </a:gridCol>
                <a:gridCol w="1175937">
                  <a:extLst>
                    <a:ext uri="{9D8B030D-6E8A-4147-A177-3AD203B41FA5}">
                      <a16:colId xmlns="" xmlns:a16="http://schemas.microsoft.com/office/drawing/2014/main" val="3126871432"/>
                    </a:ext>
                  </a:extLst>
                </a:gridCol>
                <a:gridCol w="1175937">
                  <a:extLst>
                    <a:ext uri="{9D8B030D-6E8A-4147-A177-3AD203B41FA5}">
                      <a16:colId xmlns="" xmlns:a16="http://schemas.microsoft.com/office/drawing/2014/main" val="144720782"/>
                    </a:ext>
                  </a:extLst>
                </a:gridCol>
              </a:tblGrid>
              <a:tr h="191027">
                <a:tc gridSpan="10"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Comic Sans MS" panose="030F0702030302020204" pitchFamily="66" charset="0"/>
                        </a:rPr>
                        <a:t>Les </a:t>
                      </a:r>
                      <a:r>
                        <a:rPr lang="en-GB" sz="1200" b="1" dirty="0" err="1">
                          <a:latin typeface="Comic Sans MS" panose="030F0702030302020204" pitchFamily="66" charset="0"/>
                        </a:rPr>
                        <a:t>Nombres</a:t>
                      </a:r>
                      <a:r>
                        <a:rPr lang="en-GB" sz="1200" b="1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200" b="1" dirty="0" smtClean="0">
                          <a:latin typeface="Comic Sans MS" panose="030F0702030302020204" pitchFamily="66" charset="0"/>
                        </a:rPr>
                        <a:t>30 à 39  </a:t>
                      </a:r>
                      <a:r>
                        <a:rPr lang="en-GB" sz="1200" b="1" dirty="0">
                          <a:latin typeface="Comic Sans MS" panose="030F0702030302020204" pitchFamily="66" charset="0"/>
                        </a:rPr>
                        <a:t>– Numbers </a:t>
                      </a:r>
                      <a:r>
                        <a:rPr lang="en-GB" sz="1200" b="1" dirty="0" smtClean="0">
                          <a:latin typeface="Comic Sans MS" panose="030F0702030302020204" pitchFamily="66" charset="0"/>
                        </a:rPr>
                        <a:t>30 to 39</a:t>
                      </a:r>
                      <a:endParaRPr lang="en-GB" sz="12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34431675"/>
                  </a:ext>
                </a:extLst>
              </a:tr>
              <a:tr h="445729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30</a:t>
                      </a:r>
                      <a:endParaRPr lang="en-GB" sz="1200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200" dirty="0" err="1" smtClean="0">
                          <a:latin typeface="Comic Sans MS" panose="030F0702030302020204" pitchFamily="66" charset="0"/>
                        </a:rPr>
                        <a:t>Trente</a:t>
                      </a:r>
                      <a:endParaRPr lang="en-GB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31</a:t>
                      </a:r>
                      <a:endParaRPr lang="en-GB" sz="1200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200" dirty="0" err="1" smtClean="0">
                          <a:latin typeface="Comic Sans MS" panose="030F0702030302020204" pitchFamily="66" charset="0"/>
                        </a:rPr>
                        <a:t>Trente</a:t>
                      </a:r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-et-un</a:t>
                      </a:r>
                      <a:endParaRPr lang="en-GB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32</a:t>
                      </a:r>
                      <a:endParaRPr lang="en-GB" sz="1200" dirty="0"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err="1" smtClean="0">
                          <a:latin typeface="Comic Sans MS" panose="030F0702030302020204" pitchFamily="66" charset="0"/>
                        </a:rPr>
                        <a:t>Trente-deux</a:t>
                      </a:r>
                      <a:endParaRPr lang="en-GB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33</a:t>
                      </a:r>
                      <a:endParaRPr lang="en-GB" sz="1200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200" dirty="0" err="1" smtClean="0">
                          <a:latin typeface="Comic Sans MS" panose="030F0702030302020204" pitchFamily="66" charset="0"/>
                        </a:rPr>
                        <a:t>Trente-trois</a:t>
                      </a:r>
                      <a:endParaRPr lang="en-GB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34</a:t>
                      </a:r>
                      <a:endParaRPr lang="en-GB" sz="1200" dirty="0"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Trente-quatre</a:t>
                      </a:r>
                      <a:endParaRPr lang="en-GB" sz="1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35</a:t>
                      </a:r>
                      <a:endParaRPr lang="en-GB" sz="1200" dirty="0"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err="1" smtClean="0">
                          <a:latin typeface="Comic Sans MS" panose="030F0702030302020204" pitchFamily="66" charset="0"/>
                        </a:rPr>
                        <a:t>Trente-cinq</a:t>
                      </a:r>
                      <a:endParaRPr lang="en-GB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36</a:t>
                      </a:r>
                      <a:endParaRPr lang="en-GB" sz="1200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200" dirty="0" err="1" smtClean="0">
                          <a:latin typeface="Comic Sans MS" panose="030F0702030302020204" pitchFamily="66" charset="0"/>
                        </a:rPr>
                        <a:t>Trente</a:t>
                      </a:r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-six</a:t>
                      </a:r>
                      <a:endParaRPr lang="en-GB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37</a:t>
                      </a:r>
                      <a:endParaRPr lang="en-GB" sz="1200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200" dirty="0" err="1" smtClean="0">
                          <a:latin typeface="Comic Sans MS" panose="030F0702030302020204" pitchFamily="66" charset="0"/>
                        </a:rPr>
                        <a:t>Trente-sept</a:t>
                      </a:r>
                      <a:endParaRPr lang="en-GB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38</a:t>
                      </a:r>
                      <a:endParaRPr lang="en-GB" sz="1200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200" dirty="0" err="1" smtClean="0">
                          <a:latin typeface="Comic Sans MS" panose="030F0702030302020204" pitchFamily="66" charset="0"/>
                        </a:rPr>
                        <a:t>Trente-huit</a:t>
                      </a:r>
                      <a:endParaRPr lang="en-GB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omic Sans MS" panose="030F0702030302020204" pitchFamily="66" charset="0"/>
                        </a:rPr>
                        <a:t>39</a:t>
                      </a:r>
                      <a:endParaRPr lang="en-GB" sz="1200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200" dirty="0" err="1" smtClean="0">
                          <a:latin typeface="Comic Sans MS" panose="030F0702030302020204" pitchFamily="66" charset="0"/>
                        </a:rPr>
                        <a:t>Trente-neuf</a:t>
                      </a:r>
                      <a:endParaRPr lang="en-GB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0933339"/>
                  </a:ext>
                </a:extLst>
              </a:tr>
            </a:tbl>
          </a:graphicData>
        </a:graphic>
      </p:graphicFrame>
      <p:sp>
        <p:nvSpPr>
          <p:cNvPr id="1026" name="AutoShape 2" descr="data:image/png;base64,%20iVBORw0KGgoAAAANSUhEUgAAACgAAAAsCAYAAAAXb/p7AAAAAXNSR0IArs4c6QAAAARnQU1BAACxjwv8YQUAAAAJcEhZcwAADsMAAA7DAcdvqGQAAAxpSURBVFhHrVgJcBX1Hf5233vJezleThIgF4EECAFCUFM5BKOOAlZbdEAR74K1HRnsMdNj6nSY2s7g1elMaxmneIzFwYB4YQVElHKkQCE2gRBDCOQlkJCLHC8v79zt99vNCyEXQf2Yzb7d/e////2u7/9bFHwzWKJsmHl7NmbFOVDU3oMZvDclMw6IjgACIeBiN9qtFpRFWOALaujyBnGkpQddB1w4y7F1xixjwPUSzFs2BfctmoSlE2KQG+9AdKIDVk03Dkt4Mt08aVYVQZU/Ajq0Di+CvoBxbi6/hNpD9Sj56hJ28PFlY/QIGCvBccty8OvFk/DoTWmItlsQyTdVjx8IkY2FLIQIHWewUzirXAf5W+9jS0+C7xkr8p1QmwfeQy58va0Kr55rx2Zz1FBck2CKAzc/Xoi/3ZaN/MteRPrJIqSRAN/sCQAeHuNjAIYcnV7zHQmzEGrs5vMgb5BkUpT5jJ42XE3vIj0Oeu1leN45ia17z2IdH/eao65gVILpDqStW4CPiyZiDkcqVa2AjwQNQlbAaTc9JJOQc39sxYN9P03wgnkIGmiME+OCnKexB5jIuRxW+LefwvNbTuIP5gtXIE4fEV1B3HnfdKzLiofaRtu8nFQsb+XErbwWIhG8lkW5iOE1ldfhsEqYhbwRcl6IZ2N4RNPbsZFGdIxznB0WenhOgxulF7uuLqCRCDqZcy8vysKvun2ISaGVrg6gnaRsfCMn0fRiuweo7wKaSbjJDVxgSHsZcvGsGCIw8rPvkN/hQ56zyg0jJOwJDji6epFy5CLe5a3+AIiBg2Fdmostz9yEH1AuIjt8QFmjgrxkHfH0kpterCcRJy2fEMvcoheEdDMJShhZpWghcR9zT8ZE80iNNvNWEPawPJfVJRqTE0yDT7fA+/M9WN7lwy5z9DAe/F4afrh2Lp7LcCLiZAvZchKH3Y5Jd/yYk/kQ4bmELC5IeUE3vdVIYi56UbwhROJIKJsLTktifjlN0uJVKSYhFeDh5W8xXAzLZTQoV4YB1FQrx6qUoQ9IxfDiYILRq2di87wMZEi1ljUxnFzsrNuBFY+sxex5CxGIn4ZatxXuXi96OtwYz+pMo/U9lJwGEu3gWbx4mekgeStFFcOcm0wiqRyXRCNS5JB3SLSZ3hbCkosiQ929yKzqwha3F51C6CqCN0/AY8tnYC0tUk+zYuP5klietegRzC3Mh8NmxcS0CZg99waMn3ojUqYWogkpqGonCyIuwgfVbyp2At+NZy5GsSgk5y6QfG27scPgYl++igyJx0WC7EwfcRnz117mwn5W+Ncy58AcjHx6Lj6l5hWLJyoZ3nF82ZdzF9aufYI6J8nDUVKShMaz5FIgFEKIR/OlVtTWN8Ld1oRz52rR2dKAxoYGZMdpULSAkWcSUnlHE3sYUplKCspCIxRjbnqTKfDCAazaV4etsk4/QVqS/bN5qCyeBPu+cywA5kVH2iKsfWoNEp2S5aaXrkIfWQFpIGSQ1hFg+Hu9fvgCAfh7e3DqjAsqSap0raZpTI026N4uelZHm6sSvhYXMuKBZHpSIlZSjgc3lxvVPICgA/c/dwu2yyAfE/isPhE/+eXvMSk92VTVkSAzhImKFwSixHKP+mEQDt83Q8C/fTesNpTuP4zj773EItExP8P04M5qPPiXIyZBkSEDVPSoDMqGdCLWCCuK730IWZkpo5OT0rVyG/D5oYf3PxLy9fqMQ5JPsdkQwdvmoRjnSJ6Ng36fNWsm1PhMI8SSWjKF6G0Y/QQdFqhOhrWujYanFeG2W4qgiCaMBAra+fpLeKNkL1556xP8veQztLVxBSba4bJqvPTmR9i05VOUnazpJz7koPGJSU6k5C00diQRe7GzrvNK8fb/mBGDiFsn48kat10tvv9HyExPvaKuI0BnPsXHRWPxjTMwOzcTUfZI7hAqJqWNQ8HUTCTGx0CjEI4fxwoRQsNAMiEpORWnTpQiyeYxdqWPK/DnziDq5XnYg3GXHQkFO6tY7plzMWvmtNFDK+CC8XExmDY5HXv+cxKbtn9uFIDQKNlzBK/t2I/stBTMnJ7FkIxiKJ0wcXwyJhbcCifd9d8LKHN5wTI1nSd/Uv+x4entv1v/yJORKbn2zOwpyJuSPvqkfVBovuTfsy+X4KMvy3BLYQ5SEp346R/fxu7SCqxaUoSEBCa2bLajQKGbnPEp2HWsGrMX3RP/7JoVj09Iji08eOLrXZZnHlry1Iol89YcraixJyY4UZifQ3Gl9I8RFhaKkypbODUddy+eC4fDjni2LXNy0xj6fG6VjOG1wGjEOqOQlJ4LTbXZuro9MUsXFExvbus+r7zwi9X7imbmFmeMT4LFYmG+xCNSCI6QM8OB0mW0XFKZ8l6AJ3EadX7s4Dsh5ms5NbOlvRPRNPTA8codyj83rgu0tndZ169dDp15p4jOjMHoqxD2UtiowdfXgRBVQArr7R37EAwGL6vJzhgtwEStrnahqYkaIxvnQBhN26B7gyFEBpIZfD0SZO8bmAJcp7O1E/6eXvR4vMhiIqpNbZ2ly28vwlHqVTcfBAduaSTnotY1tXCXvxbJ6wWJVZ6u467FBBGd7IOHW+R7e4/izvkFaO/uOaa+tv2LF8qr6zpWLF2A+sY2ii27HCEj1nR0YzNdbVGl2K8/XKOCxledu4AP9x0112PkGi62BGpcjXh45R2ou9gSevvjf2+y1De1nne7u3cfqzhbNTkttTN/Rna+IUCRNuzefwJnXU249655UK4h2tcNes3Gvn9TyR58f9FcWCMj+F1jPfPimx8+f7L6vHfLzgO/aWgPfiBxC3xysKJs19GaV4vnzd5k1XWPkRck5Ix2wOsP0sABefKdQUGQBWnjXq0aecivf4virTt+flPNmfOP7j1c8a/Kykp/OLG0mpoan6LoF7h9eQ2CrOjCGZMxMycdrc3MwcHF823BJeoaW7H67oWwiaxRrVlXB3eRx+sfHWYrC6MRuGrV0veraqErzeHNPS4uFvMKpuJQGfdAauR3Bs7v7nTDRYLFN88ydy06RVeUU30j+nEVweING4KKqn8Z9pYSCmI6N/3m9i5cMiToOyLJFu0zboU35GWzJWSvzyLRfX6PFgqe6BvRjyFxo5rvMbsYM+8iONniG2bgnZ0HzEbz28oNi+/k6VpcaGrF7PzJZlMiWqtrp8729J7uG9WPIavRolLdH6gVKw1QF3Ny0pDCfVr6O5Ye3zLJXzdYqQ3U1bfe34977ygyWjMDRkbpu/IWrmFHeDWGuiN/xSVd03f0/9cAoXJjvX/ZfOaxite37mbK0JPsuscMMcgRieoaFzZv+xyr71mIjInjzNzjnJrP3xPs9Zdw5BCxHdYV2qlt+WzBD/H7Ma6/aeVE3mAQR45XobahGUUFOchnk0qdML/Gh/uoYjgF3i4P9paWo4s71YK505GRngI1PC+bXM3teUMteHAN27e+m1cwLEG6Ww3+791XrDGO9cYXVNguVlqQ1d3S1oH9x07zy83HhjUN07MmIDGFX+bGon15SsKnztQz19oMsS9kvs2amsWuO8JcVPZqposeDDTRk7eps1YNyT/BsAQFWvmHqVC8Xyr2iOn8fuy7S4gc8J+PXJoaW4zWqL2zG038HklwxsDO0Ld19DCFFaQmxsEZG42cjFTYo+0wkmKAsZImeo/vt0rB6Y2KsmGI9wQjEhQEyrcuU23WbVT6qCGfAIZu0VFcMMSuOsDnKj0nE4Z0jcnNrYwhVihN/dkqXguD/Z7u6f0U1u4H1Lw1IszDYmiRDIC1LXWPHghtNPRPwjYQXExhscji0uDGRNmN8Dl4xHDxKBaFjXpKH5nEBpKTvOv1VvkDwfWjkROMSlApLg6qbryoB/x/MsR7OKEeuPBgyKOBj8W9jgipWlfIH3g6svAhfpOOjlEJCtT5D/QiRn9e8wc28KtNkwW+ESQCbD50r69UCXqX22psB1m1o1hn4poEBWrmA71KNzZqWmglt6QziI0yJUQS/VqQXSI6io7UQ5rb9zq8llXKjpqvlJUrh9GloRjDCleg619YUXExU7dGPMGu5zHVbs8wCPhZ5aKF4XBLKkiHEmGB7vZ4WDN7tVDgrxYt6bA65y5+mo8d10UwDO3wuw7EaslQrEt0FfOpf3nkVmCxqHZ5HgqFXKzok4zgMbZ8X1htkSeUCr9nrF4biG9EMAwKulJf+oo9zpIcxeY2Ghb5T0Sgx+32RcWhR8l9uHsseTYygP8D3MwU2H0ewtEAAAAASUVORK5CYII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0067" y="1076002"/>
            <a:ext cx="561921" cy="597135"/>
          </a:xfrm>
          <a:prstGeom prst="rect">
            <a:avLst/>
          </a:prstGeom>
        </p:spPr>
      </p:pic>
      <p:sp>
        <p:nvSpPr>
          <p:cNvPr id="32" name="Speech Bubble: Oval 18">
            <a:extLst>
              <a:ext uri="{FF2B5EF4-FFF2-40B4-BE49-F238E27FC236}">
                <a16:creationId xmlns="" xmlns:a16="http://schemas.microsoft.com/office/drawing/2014/main" id="{AC9BB35E-B4DF-4B4F-8649-9BA0B15BFC12}"/>
              </a:ext>
            </a:extLst>
          </p:cNvPr>
          <p:cNvSpPr/>
          <p:nvPr/>
        </p:nvSpPr>
        <p:spPr>
          <a:xfrm>
            <a:off x="6637649" y="2993684"/>
            <a:ext cx="2143886" cy="831272"/>
          </a:xfrm>
          <a:prstGeom prst="wedgeEllipseCallout">
            <a:avLst>
              <a:gd name="adj1" fmla="val -66805"/>
              <a:gd name="adj2" fmla="val 2653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lnSpc>
                <a:spcPct val="115000"/>
              </a:lnSpc>
            </a:pPr>
            <a:r>
              <a:rPr lang="en-GB" sz="1400" b="1" dirty="0" smtClean="0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Comment </a:t>
            </a:r>
            <a:r>
              <a:rPr lang="en-GB" sz="1400" b="1" dirty="0" err="1" smtClean="0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est</a:t>
            </a:r>
            <a:r>
              <a:rPr lang="en-GB" sz="1400" b="1" dirty="0" smtClean="0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 la </a:t>
            </a:r>
            <a:r>
              <a:rPr lang="en-GB" sz="1400" b="1" dirty="0" err="1" smtClean="0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grenouille</a:t>
            </a:r>
            <a:r>
              <a:rPr lang="en-GB" sz="1400" b="1" dirty="0" smtClean="0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?</a:t>
            </a:r>
            <a:endParaRPr lang="en-GB" sz="1400" b="1" dirty="0">
              <a:solidFill>
                <a:srgbClr val="000000"/>
              </a:solidFill>
              <a:latin typeface="Comic Sans MS"/>
              <a:ea typeface="Times New Roman" panose="02020603050405020304" pitchFamily="18" charset="0"/>
              <a:cs typeface="Times New Roman"/>
            </a:endParaRPr>
          </a:p>
        </p:txBody>
      </p:sp>
      <p:sp>
        <p:nvSpPr>
          <p:cNvPr id="34" name="Speech Bubble: Oval 23">
            <a:extLst>
              <a:ext uri="{FF2B5EF4-FFF2-40B4-BE49-F238E27FC236}">
                <a16:creationId xmlns="" xmlns:a16="http://schemas.microsoft.com/office/drawing/2014/main" id="{5E668F51-B1CE-4160-BF1C-B4096FE50686}"/>
              </a:ext>
            </a:extLst>
          </p:cNvPr>
          <p:cNvSpPr/>
          <p:nvPr/>
        </p:nvSpPr>
        <p:spPr>
          <a:xfrm>
            <a:off x="6244282" y="3979461"/>
            <a:ext cx="2042955" cy="786195"/>
          </a:xfrm>
          <a:prstGeom prst="wedgeEllipseCallout">
            <a:avLst>
              <a:gd name="adj1" fmla="val 74562"/>
              <a:gd name="adj2" fmla="val -25474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 smtClean="0">
                <a:solidFill>
                  <a:srgbClr val="000000"/>
                </a:solidFill>
                <a:latin typeface="Comic Sans MS"/>
                <a:cs typeface="Times New Roman"/>
              </a:rPr>
              <a:t>La </a:t>
            </a:r>
            <a:r>
              <a:rPr lang="en-GB" sz="1400" b="1" dirty="0" err="1" smtClean="0">
                <a:solidFill>
                  <a:srgbClr val="000000"/>
                </a:solidFill>
                <a:latin typeface="Comic Sans MS"/>
                <a:cs typeface="Times New Roman"/>
              </a:rPr>
              <a:t>grenouille</a:t>
            </a:r>
            <a:r>
              <a:rPr lang="en-GB" sz="1400" b="1" dirty="0" smtClean="0">
                <a:solidFill>
                  <a:srgbClr val="000000"/>
                </a:solidFill>
                <a:latin typeface="Comic Sans MS"/>
                <a:cs typeface="Times New Roman"/>
              </a:rPr>
              <a:t> </a:t>
            </a:r>
            <a:r>
              <a:rPr lang="en-GB" sz="1400" b="1" dirty="0" err="1" smtClean="0">
                <a:solidFill>
                  <a:srgbClr val="000000"/>
                </a:solidFill>
                <a:latin typeface="Comic Sans MS"/>
                <a:cs typeface="Times New Roman"/>
              </a:rPr>
              <a:t>est</a:t>
            </a:r>
            <a:r>
              <a:rPr lang="en-GB" sz="1400" b="1" dirty="0" smtClean="0">
                <a:solidFill>
                  <a:srgbClr val="000000"/>
                </a:solidFill>
                <a:latin typeface="Comic Sans MS"/>
                <a:cs typeface="Times New Roman"/>
              </a:rPr>
              <a:t> </a:t>
            </a:r>
            <a:r>
              <a:rPr lang="en-GB" sz="1400" b="1" dirty="0" err="1" smtClean="0">
                <a:solidFill>
                  <a:srgbClr val="000000"/>
                </a:solidFill>
                <a:latin typeface="Comic Sans MS"/>
                <a:cs typeface="Times New Roman"/>
              </a:rPr>
              <a:t>agitée</a:t>
            </a:r>
            <a:endParaRPr lang="en-GB" sz="1400" dirty="0">
              <a:solidFill>
                <a:schemeClr val="tx1"/>
              </a:solidFill>
              <a:latin typeface="Comic Sans MS"/>
            </a:endParaRPr>
          </a:p>
        </p:txBody>
      </p:sp>
      <p:pic>
        <p:nvPicPr>
          <p:cNvPr id="37" name="Picture 5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8583827" y="3977461"/>
            <a:ext cx="67434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9" name="Table 20">
            <a:extLst>
              <a:ext uri="{FF2B5EF4-FFF2-40B4-BE49-F238E27FC236}">
                <a16:creationId xmlns="" xmlns:a16="http://schemas.microsoft.com/office/drawing/2014/main" id="{C28DA819-4A97-4019-B4B0-B5C58BEE10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06885113"/>
              </p:ext>
            </p:extLst>
          </p:nvPr>
        </p:nvGraphicFramePr>
        <p:xfrm>
          <a:off x="6488185" y="5173362"/>
          <a:ext cx="1902454" cy="6332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1227">
                  <a:extLst>
                    <a:ext uri="{9D8B030D-6E8A-4147-A177-3AD203B41FA5}">
                      <a16:colId xmlns="" xmlns:a16="http://schemas.microsoft.com/office/drawing/2014/main" val="3016009640"/>
                    </a:ext>
                  </a:extLst>
                </a:gridCol>
                <a:gridCol w="951227">
                  <a:extLst>
                    <a:ext uri="{9D8B030D-6E8A-4147-A177-3AD203B41FA5}">
                      <a16:colId xmlns="" xmlns:a16="http://schemas.microsoft.com/office/drawing/2014/main" val="2052236380"/>
                    </a:ext>
                  </a:extLst>
                </a:gridCol>
              </a:tblGrid>
              <a:tr h="271335"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1" i="1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KEY </a:t>
                      </a:r>
                      <a:r>
                        <a:rPr lang="en-GB" sz="1400" b="1" i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SOUND</a:t>
                      </a:r>
                      <a:endParaRPr lang="en-GB" sz="1400" b="1" i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53179877"/>
                  </a:ext>
                </a:extLst>
              </a:tr>
              <a:tr h="328436">
                <a:tc>
                  <a:txBody>
                    <a:bodyPr/>
                    <a:lstStyle/>
                    <a:p>
                      <a:pPr algn="ctr"/>
                      <a:r>
                        <a:rPr lang="en-GB" sz="1400" b="1" i="1" dirty="0" err="1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ch</a:t>
                      </a:r>
                      <a:endParaRPr lang="en-GB" sz="1400" b="1" i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i="1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ssh</a:t>
                      </a:r>
                      <a:endParaRPr lang="en-GB" sz="1400" i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55821796"/>
                  </a:ext>
                </a:extLst>
              </a:tr>
            </a:tbl>
          </a:graphicData>
        </a:graphic>
      </p:graphicFrame>
      <p:pic>
        <p:nvPicPr>
          <p:cNvPr id="40" name="Picture 39" descr="A picture containing clock&#10;&#10;Description automatically generated">
            <a:extLst>
              <a:ext uri="{FF2B5EF4-FFF2-40B4-BE49-F238E27FC236}">
                <a16:creationId xmlns="" xmlns:a16="http://schemas.microsoft.com/office/drawing/2014/main" id="{F5982CEC-12BA-4FB5-9834-51AD3A89CD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 flipH="1">
            <a:off x="11494637" y="3113565"/>
            <a:ext cx="697363" cy="165614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477" y="3292322"/>
            <a:ext cx="505362" cy="578475"/>
          </a:xfrm>
          <a:prstGeom prst="rect">
            <a:avLst/>
          </a:prstGeom>
        </p:spPr>
      </p:pic>
      <p:pic>
        <p:nvPicPr>
          <p:cNvPr id="30" name="Picture 29" descr="cartoon Dog wagging tail"/>
          <p:cNvPicPr/>
          <p:nvPr/>
        </p:nvPicPr>
        <p:blipFill>
          <a:blip r:embed="rId1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64313" y="2000250"/>
            <a:ext cx="603538" cy="59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C:\Users\SR\AppData\Local\Temp\Temp1_Year 6 images.zip\Year 6 images\Girl.png"/>
          <p:cNvPicPr/>
          <p:nvPr/>
        </p:nvPicPr>
        <p:blipFill>
          <a:blip r:embed="rId18" cstate="print"/>
          <a:srcRect/>
          <a:stretch>
            <a:fillRect/>
          </a:stretch>
        </p:blipFill>
        <p:spPr bwMode="auto">
          <a:xfrm flipH="1">
            <a:off x="8466859" y="1418619"/>
            <a:ext cx="554182" cy="1106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2" descr="Cute cartoon frog clipart"/>
          <p:cNvPicPr/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22909" y="3169920"/>
            <a:ext cx="719390" cy="72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69069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435f415-58c6-4a5d-8e43-6b558a406446">
      <UserInfo>
        <DisplayName>Dawn Reardon</DisplayName>
        <AccountId>12</AccountId>
        <AccountType/>
      </UserInfo>
      <UserInfo>
        <DisplayName>Esperanza Guzmann</DisplayName>
        <AccountId>13</AccountId>
        <AccountType/>
      </UserInfo>
      <UserInfo>
        <DisplayName>Vickers, Helen</DisplayName>
        <AccountId>10</AccountId>
        <AccountType/>
      </UserInfo>
      <UserInfo>
        <DisplayName>Halsall, Jane</DisplayName>
        <AccountId>16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3560D8F5A9EC48AF091FBEC8B3F065" ma:contentTypeVersion="9" ma:contentTypeDescription="Create a new document." ma:contentTypeScope="" ma:versionID="fa999c32ef959040356dfd60cafbbaa1">
  <xsd:schema xmlns:xsd="http://www.w3.org/2001/XMLSchema" xmlns:xs="http://www.w3.org/2001/XMLSchema" xmlns:p="http://schemas.microsoft.com/office/2006/metadata/properties" xmlns:ns2="544b6f6c-7c79-4c22-a118-0a4934cd40da" xmlns:ns3="e435f415-58c6-4a5d-8e43-6b558a406446" targetNamespace="http://schemas.microsoft.com/office/2006/metadata/properties" ma:root="true" ma:fieldsID="5e9a6d0cf683ee10e1789db8d67a4cc7" ns2:_="" ns3:_="">
    <xsd:import namespace="544b6f6c-7c79-4c22-a118-0a4934cd40da"/>
    <xsd:import namespace="e435f415-58c6-4a5d-8e43-6b558a4064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4b6f6c-7c79-4c22-a118-0a4934cd40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35f415-58c6-4a5d-8e43-6b558a40644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DDA01A3-64C2-4DB2-A68E-8B34EB00FDF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165CA82-A930-45C5-A7ED-0D40173087DE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544b6f6c-7c79-4c22-a118-0a4934cd40da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e435f415-58c6-4a5d-8e43-6b558a40644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A5B0AFB-5C75-466D-90C3-26F5F7E89A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4b6f6c-7c79-4c22-a118-0a4934cd40da"/>
    <ds:schemaRef ds:uri="e435f415-58c6-4a5d-8e43-6b558a4064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288</Words>
  <Application>Microsoft Office PowerPoint</Application>
  <PresentationFormat>Custom</PresentationFormat>
  <Paragraphs>98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Esperanza Guzmán</dc:creator>
  <cp:lastModifiedBy>alba0267</cp:lastModifiedBy>
  <cp:revision>48</cp:revision>
  <dcterms:created xsi:type="dcterms:W3CDTF">2020-11-24T09:42:03Z</dcterms:created>
  <dcterms:modified xsi:type="dcterms:W3CDTF">2021-11-10T18:19:01Z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0x010100513560D8F5A9EC48AF091FBEC8B3F065</vt:lpwstr>
  </property>
</Properties>
</file>