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CC"/>
    <a:srgbClr val="FFCCFF"/>
    <a:srgbClr val="FFFF99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52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D20D18-F3C9-45F4-A77F-7CD5A4EAD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76F166-666F-4086-9591-855099F56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217C20-8409-4CD5-BC03-8B1E4C45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1281C0-B2A1-41F2-B192-D9A187FB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D73149-C697-4368-813B-E58D112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877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1C4E6F-4C6C-4B86-AC06-1026E8F0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65D3D1-C28E-4DAD-BC09-67B7BA666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092AF8-C9BD-43F1-8A1C-04B42A4D7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117B1D-1FA0-4883-AEB2-C180037A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F1551D-0A6F-477E-A000-7100A23F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232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89CD850-2826-407F-B40F-612A158B0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E1CBF1-A2CC-4C44-B8CD-57057F8D1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1B1FD7-56B7-4A46-92D3-AADC35FB6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B10C98-E3F2-4FA7-9355-A74011E9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406DEE-DDEC-4E51-B03F-8F93EFE94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0274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AED8F-7B47-4AEB-BB50-ED922231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1714B5-8EB2-43A8-8BC5-BDF2CF8AA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950E2A-6A41-436E-8071-66F68B20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E788FD-7F45-45AA-BF6A-562EBB6E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434859-8686-4D01-8DBD-22DF6069F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6370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BCB16-9F55-4923-85C4-F9F962BD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BC3AC6-A0FF-4BD3-9B1A-5B262C0E3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5A4301-F677-4F8E-89E4-1434E3D1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C67BAA-19EC-42B6-BBCF-5DCCD623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9A4A44-66E4-4316-A8BF-ADEF07EE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4430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AAAAA-E61E-4EFB-983A-ABE960BD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D95A08-7BB4-4207-930D-AF9CEFBB8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3C8B12C-D726-4D36-B76D-1EA7924C8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B6C90F-0362-41FB-AD9A-D7601C0A1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5C8CB6-D20D-4D3E-A4A4-D59A195BB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505839-A81A-4AFD-B517-0C685EFE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8084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9405C0-6DE2-490B-B11A-9B0B1201B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58065D-491E-4D65-A73F-487FE52D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5043EE-0949-401A-8964-3CEF7C622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92960AF-C32D-4C80-B8C2-16A474953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0894BC-DA20-4D6E-899E-B3D81D063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259D0F9-0756-4A15-91FC-7ABA0C8C0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5E7E167-63DB-4BFA-BB31-51ACC0AD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DCA379F-6317-4445-8D12-6F7410CA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3133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A82F6-9403-4E4F-85CA-5077A2B3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C62AE1E-F9A3-4D66-906F-F0CA36C0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C6D27A3-287F-4B6C-8FD3-F4F64F95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C4AE0D5-D4E6-40DC-A86A-9D5781C7F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3923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ED29390-61FF-4FC7-AB23-70AB1BA8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49DE44-FCF5-4734-A624-EDBBBA51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A98D4D-D60A-435E-BE2B-DC50FAC3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1494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B8FBA6-A16E-4F46-A9E1-B374CD05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98AB69-65F7-491D-B9D5-6BD3827FE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FD2C2F-2D86-465B-8AD4-0645394CA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BB5961-4316-43B8-BC47-34D497305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345C37-C47E-41B5-894E-93BDE104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905358-B009-4232-8FF9-64F8DE30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8067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240F47-A2BB-415A-BEEF-5E7E2F033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FCB056F-6A8D-419C-A7CF-69D6A7833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341754-DCCA-4CE6-B1A5-B4B12B71A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20A2B3-A152-4491-A149-F085613E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4E46F4-E26C-491E-A061-650F562F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78C61E-FD84-45F5-880F-0E55AC6F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7842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519F8F5-6BF7-4CE1-BA4D-06B1E639B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24672C-FF29-4789-9334-A54170520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01F0D6-5980-4DA4-B5CA-71728F505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63D514-191A-4C13-96E5-B608337DF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146FE8-CDBC-4660-A7F2-13E4FD5D9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1272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hyperlink" Target="about:blank" TargetMode="External"/><Relationship Id="rId7" Type="http://schemas.openxmlformats.org/officeDocument/2006/relationships/hyperlink" Target="about:blan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xmlns="" id="{10E4699B-70C8-495C-8485-617EBC7E2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7523987"/>
              </p:ext>
            </p:extLst>
          </p:nvPr>
        </p:nvGraphicFramePr>
        <p:xfrm>
          <a:off x="10665302" y="5140019"/>
          <a:ext cx="1342922" cy="12425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070">
                  <a:extLst>
                    <a:ext uri="{9D8B030D-6E8A-4147-A177-3AD203B41FA5}">
                      <a16:colId xmlns:a16="http://schemas.microsoft.com/office/drawing/2014/main" xmlns="" val="1100164633"/>
                    </a:ext>
                  </a:extLst>
                </a:gridCol>
                <a:gridCol w="968852">
                  <a:extLst>
                    <a:ext uri="{9D8B030D-6E8A-4147-A177-3AD203B41FA5}">
                      <a16:colId xmlns:a16="http://schemas.microsoft.com/office/drawing/2014/main" xmlns="" val="2889820613"/>
                    </a:ext>
                  </a:extLst>
                </a:gridCol>
              </a:tblGrid>
              <a:tr h="29770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KEY SOUNDS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2514767"/>
                  </a:ext>
                </a:extLst>
              </a:tr>
              <a:tr h="737535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noise made in your throat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1353484"/>
                  </a:ext>
                </a:extLst>
              </a:tr>
            </a:tbl>
          </a:graphicData>
        </a:graphic>
      </p:graphicFrame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C6000021-3B95-4284-A5F3-FD877BB4C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189" y="143029"/>
            <a:ext cx="2995308" cy="655636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37148" rIns="74295" bIns="37148" anchor="t" anchorCtr="0" upright="1">
            <a:noAutofit/>
          </a:bodyPr>
          <a:lstStyle/>
          <a:p>
            <a:pPr algn="ctr"/>
            <a:r>
              <a:rPr lang="en-US" sz="1625" b="1" dirty="0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French Year 3, Spring 1</a:t>
            </a:r>
          </a:p>
          <a:p>
            <a:pPr algn="ctr"/>
            <a:r>
              <a:rPr lang="en-US" sz="1625" b="1" dirty="0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Birthdays</a:t>
            </a:r>
            <a:r>
              <a:rPr lang="en-US" sz="894" dirty="0">
                <a:solidFill>
                  <a:srgbClr val="000000"/>
                </a:solidFill>
                <a:latin typeface="Helvetica Neue"/>
                <a:ea typeface="Arial Unicode MS"/>
                <a:cs typeface="Arial Unicode MS"/>
              </a:rPr>
              <a:t> </a:t>
            </a:r>
            <a:endParaRPr lang="en-GB" sz="894" dirty="0">
              <a:solidFill>
                <a:srgbClr val="000000"/>
              </a:solidFill>
              <a:latin typeface="Helvetica Neue"/>
              <a:ea typeface="Arial Unicode MS"/>
              <a:cs typeface="Arial Unicode M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342CA9D-726C-4A34-8C5A-4D26B693D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4066489"/>
              </p:ext>
            </p:extLst>
          </p:nvPr>
        </p:nvGraphicFramePr>
        <p:xfrm>
          <a:off x="7415398" y="963724"/>
          <a:ext cx="2555603" cy="3072968"/>
        </p:xfrm>
        <a:graphic>
          <a:graphicData uri="http://schemas.openxmlformats.org/drawingml/2006/table">
            <a:tbl>
              <a:tblPr firstRow="1" firstCol="1" bandRow="1"/>
              <a:tblGrid>
                <a:gridCol w="1265846">
                  <a:extLst>
                    <a:ext uri="{9D8B030D-6E8A-4147-A177-3AD203B41FA5}">
                      <a16:colId xmlns:a16="http://schemas.microsoft.com/office/drawing/2014/main" xmlns="" val="1386300890"/>
                    </a:ext>
                  </a:extLst>
                </a:gridCol>
                <a:gridCol w="1289757">
                  <a:extLst>
                    <a:ext uri="{9D8B030D-6E8A-4147-A177-3AD203B41FA5}">
                      <a16:colId xmlns:a16="http://schemas.microsoft.com/office/drawing/2014/main" xmlns="" val="1590884872"/>
                    </a:ext>
                  </a:extLst>
                </a:gridCol>
              </a:tblGrid>
              <a:tr h="3752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Les 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Jours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de la 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Semaine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Days of the Week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4236222"/>
                  </a:ext>
                </a:extLst>
              </a:tr>
              <a:tr h="352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lundi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Monday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74130535"/>
                  </a:ext>
                </a:extLst>
              </a:tr>
              <a:tr h="352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ma</a:t>
                      </a:r>
                      <a:r>
                        <a:rPr lang="en-GB" sz="14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di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Tuesday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0267238"/>
                  </a:ext>
                </a:extLst>
              </a:tr>
              <a:tr h="3943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me</a:t>
                      </a:r>
                      <a:r>
                        <a:rPr lang="en-GB" sz="14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</a:t>
                      </a:r>
                      <a:r>
                        <a:rPr lang="en-GB" sz="14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edi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Wednesday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3597578"/>
                  </a:ext>
                </a:extLst>
              </a:tr>
              <a:tr h="352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jeudi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Thursday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6363898"/>
                  </a:ext>
                </a:extLst>
              </a:tr>
              <a:tr h="352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vend</a:t>
                      </a:r>
                      <a:r>
                        <a:rPr lang="en-GB" sz="14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edi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Friday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1693458"/>
                  </a:ext>
                </a:extLst>
              </a:tr>
              <a:tr h="352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samedi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Saturday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4948894"/>
                  </a:ext>
                </a:extLst>
              </a:tr>
              <a:tr h="352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dimanche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Sunday 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798055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C62710CE-C7FA-4720-8B65-A2E352666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0052684"/>
              </p:ext>
            </p:extLst>
          </p:nvPr>
        </p:nvGraphicFramePr>
        <p:xfrm>
          <a:off x="322983" y="812975"/>
          <a:ext cx="6649317" cy="771144"/>
        </p:xfrm>
        <a:graphic>
          <a:graphicData uri="http://schemas.openxmlformats.org/drawingml/2006/table">
            <a:tbl>
              <a:tblPr firstRow="1" firstCol="1" bandRow="1"/>
              <a:tblGrid>
                <a:gridCol w="3798015">
                  <a:extLst>
                    <a:ext uri="{9D8B030D-6E8A-4147-A177-3AD203B41FA5}">
                      <a16:colId xmlns:a16="http://schemas.microsoft.com/office/drawing/2014/main" xmlns="" val="1386300890"/>
                    </a:ext>
                  </a:extLst>
                </a:gridCol>
                <a:gridCol w="2851302">
                  <a:extLst>
                    <a:ext uri="{9D8B030D-6E8A-4147-A177-3AD203B41FA5}">
                      <a16:colId xmlns:a16="http://schemas.microsoft.com/office/drawing/2014/main" xmlns="" val="1590884872"/>
                    </a:ext>
                  </a:extLst>
                </a:gridCol>
              </a:tblGrid>
              <a:tr h="2715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Key Question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4236222"/>
                  </a:ext>
                </a:extLst>
              </a:tr>
              <a:tr h="4250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Quelle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la date de ton </a:t>
                      </a: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annive</a:t>
                      </a:r>
                      <a:r>
                        <a:rPr lang="en-GB" sz="14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</a:t>
                      </a: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saire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 Mon </a:t>
                      </a: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annive</a:t>
                      </a:r>
                      <a:r>
                        <a:rPr lang="en-GB" sz="14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</a:t>
                      </a: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saire</a:t>
                      </a:r>
                      <a:r>
                        <a:rPr lang="en-GB" sz="1400" b="1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400" b="1" baseline="0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c’est</a:t>
                      </a:r>
                      <a:r>
                        <a:rPr lang="en-GB" sz="1400" b="1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le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…</a:t>
                      </a:r>
                      <a:endParaRPr lang="en-GB" sz="1400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When is your birthday?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 birthday is the…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4130535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4234F7C6-2FE5-4EE6-A956-9A16E79B48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211979" y="2535874"/>
            <a:ext cx="764018" cy="605829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xmlns="" id="{AC9BB35E-B4DF-4B4F-8649-9BA0B15BFC12}"/>
              </a:ext>
            </a:extLst>
          </p:cNvPr>
          <p:cNvSpPr/>
          <p:nvPr/>
        </p:nvSpPr>
        <p:spPr>
          <a:xfrm>
            <a:off x="4252797" y="2281111"/>
            <a:ext cx="2059986" cy="831272"/>
          </a:xfrm>
          <a:prstGeom prst="wedgeEllipseCallout">
            <a:avLst>
              <a:gd name="adj1" fmla="val -66805"/>
              <a:gd name="adj2" fmla="val 26530"/>
            </a:avLst>
          </a:prstGeom>
          <a:solidFill>
            <a:srgbClr val="CCEC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15000"/>
              </a:lnSpc>
            </a:pPr>
            <a:r>
              <a:rPr lang="en-GB" sz="1400" b="1" dirty="0" err="1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Quelle</a:t>
            </a:r>
            <a:r>
              <a:rPr lang="en-GB" sz="1400" b="1" dirty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est</a:t>
            </a:r>
            <a:r>
              <a:rPr lang="en-GB" sz="1400" b="1" dirty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la </a:t>
            </a:r>
          </a:p>
          <a:p>
            <a:pPr>
              <a:lnSpc>
                <a:spcPct val="115000"/>
              </a:lnSpc>
            </a:pPr>
            <a:r>
              <a:rPr lang="en-GB" sz="1400" b="1" dirty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date de ton </a:t>
            </a:r>
            <a:r>
              <a:rPr lang="en-GB" sz="1400" b="1" dirty="0" err="1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annive</a:t>
            </a:r>
            <a:r>
              <a:rPr lang="en-GB" sz="1400" b="1" dirty="0" err="1">
                <a:solidFill>
                  <a:srgbClr val="FF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r</a:t>
            </a:r>
            <a:r>
              <a:rPr lang="en-GB" sz="1400" b="1" dirty="0" err="1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saire</a:t>
            </a:r>
            <a:r>
              <a:rPr lang="en-GB" sz="1400" b="1" dirty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?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CCAD8E4-94A0-41AD-A7B2-6E7B8A33C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flipH="1">
            <a:off x="5787132" y="3042544"/>
            <a:ext cx="704283" cy="990838"/>
          </a:xfrm>
          <a:prstGeom prst="rect">
            <a:avLst/>
          </a:prstGeom>
        </p:spPr>
      </p:pic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xmlns="" id="{5E668F51-B1CE-4160-BF1C-B4096FE50686}"/>
              </a:ext>
            </a:extLst>
          </p:cNvPr>
          <p:cNvSpPr/>
          <p:nvPr/>
        </p:nvSpPr>
        <p:spPr>
          <a:xfrm>
            <a:off x="2932267" y="3225700"/>
            <a:ext cx="2327564" cy="786195"/>
          </a:xfrm>
          <a:prstGeom prst="wedgeEllipseCallout">
            <a:avLst>
              <a:gd name="adj1" fmla="val 74562"/>
              <a:gd name="adj2" fmla="val -25474"/>
            </a:avLst>
          </a:prstGeom>
          <a:solidFill>
            <a:srgbClr val="CCFFCC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Mon </a:t>
            </a:r>
            <a:r>
              <a:rPr lang="en-GB" sz="1400" b="1" dirty="0" err="1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annive</a:t>
            </a:r>
            <a:r>
              <a:rPr lang="en-GB" sz="1400" b="1" dirty="0" err="1">
                <a:solidFill>
                  <a:srgbClr val="FF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r</a:t>
            </a:r>
            <a:r>
              <a:rPr lang="en-GB" sz="1400" b="1" dirty="0" err="1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saire</a:t>
            </a:r>
            <a:r>
              <a:rPr lang="en-GB" sz="1400" b="1" dirty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c’est</a:t>
            </a:r>
            <a:r>
              <a:rPr lang="en-GB" sz="1400" b="1" dirty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le </a:t>
            </a:r>
          </a:p>
          <a:p>
            <a:pPr algn="ctr"/>
            <a:r>
              <a:rPr lang="en-GB" sz="1400" b="1" dirty="0" err="1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deux</a:t>
            </a:r>
            <a:r>
              <a:rPr lang="en-GB" sz="1400" b="1" dirty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février</a:t>
            </a:r>
            <a:endParaRPr lang="en-GB" sz="1400" dirty="0">
              <a:solidFill>
                <a:schemeClr val="tx1"/>
              </a:solidFill>
              <a:latin typeface="Comic Sans MS"/>
            </a:endParaRPr>
          </a:p>
        </p:txBody>
      </p:sp>
      <p:pic>
        <p:nvPicPr>
          <p:cNvPr id="29" name="Picture 28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F5982CEC-12BA-4FB5-9834-51AD3A89CD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1037377" y="3685716"/>
            <a:ext cx="627335" cy="12721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78DE70A-95F3-4CE6-81BA-3160C9A8B12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72776" y="247962"/>
            <a:ext cx="1990725" cy="445770"/>
          </a:xfrm>
          <a:prstGeom prst="rect">
            <a:avLst/>
          </a:prstGeom>
        </p:spPr>
      </p:pic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1868B889-9CC5-49F9-B268-D48E30291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8828182"/>
              </p:ext>
            </p:extLst>
          </p:nvPr>
        </p:nvGraphicFramePr>
        <p:xfrm>
          <a:off x="172180" y="1806828"/>
          <a:ext cx="2555603" cy="4837768"/>
        </p:xfrm>
        <a:graphic>
          <a:graphicData uri="http://schemas.openxmlformats.org/drawingml/2006/table">
            <a:tbl>
              <a:tblPr firstRow="1" firstCol="1" bandRow="1"/>
              <a:tblGrid>
                <a:gridCol w="1265846">
                  <a:extLst>
                    <a:ext uri="{9D8B030D-6E8A-4147-A177-3AD203B41FA5}">
                      <a16:colId xmlns:a16="http://schemas.microsoft.com/office/drawing/2014/main" xmlns="" val="1386300890"/>
                    </a:ext>
                  </a:extLst>
                </a:gridCol>
                <a:gridCol w="1289757">
                  <a:extLst>
                    <a:ext uri="{9D8B030D-6E8A-4147-A177-3AD203B41FA5}">
                      <a16:colId xmlns:a16="http://schemas.microsoft.com/office/drawing/2014/main" xmlns="" val="1590884872"/>
                    </a:ext>
                  </a:extLst>
                </a:gridCol>
              </a:tblGrid>
              <a:tr h="3752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Les 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mois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de 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l’année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Months of the Year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4236222"/>
                  </a:ext>
                </a:extLst>
              </a:tr>
              <a:tr h="352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janvier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January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74130535"/>
                  </a:ext>
                </a:extLst>
              </a:tr>
              <a:tr h="352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fév</a:t>
                      </a:r>
                      <a:r>
                        <a:rPr lang="en-GB" sz="14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ier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February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0267238"/>
                  </a:ext>
                </a:extLst>
              </a:tr>
              <a:tr h="3943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ma</a:t>
                      </a: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3597578"/>
                  </a:ext>
                </a:extLst>
              </a:tr>
              <a:tr h="352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av</a:t>
                      </a:r>
                      <a:r>
                        <a:rPr lang="en-GB" sz="14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il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April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6363898"/>
                  </a:ext>
                </a:extLst>
              </a:tr>
              <a:tr h="352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May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1693458"/>
                  </a:ext>
                </a:extLst>
              </a:tr>
              <a:tr h="352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juin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June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4948894"/>
                  </a:ext>
                </a:extLst>
              </a:tr>
              <a:tr h="352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juillet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July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7980550"/>
                  </a:ext>
                </a:extLst>
              </a:tr>
              <a:tr h="352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août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August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41865295"/>
                  </a:ext>
                </a:extLst>
              </a:tr>
              <a:tr h="352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septemb</a:t>
                      </a:r>
                      <a:r>
                        <a:rPr lang="en-GB" sz="14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6752215"/>
                  </a:ext>
                </a:extLst>
              </a:tr>
              <a:tr h="352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octob</a:t>
                      </a:r>
                      <a:r>
                        <a:rPr lang="en-GB" sz="14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October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6303627"/>
                  </a:ext>
                </a:extLst>
              </a:tr>
              <a:tr h="352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novemb</a:t>
                      </a:r>
                      <a:r>
                        <a:rPr lang="en-GB" sz="14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November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2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décemb</a:t>
                      </a:r>
                      <a:r>
                        <a:rPr lang="en-GB" sz="14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December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9487713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AE6DC7CB-FEC5-4F75-AC37-31DE42684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4887666"/>
              </p:ext>
            </p:extLst>
          </p:nvPr>
        </p:nvGraphicFramePr>
        <p:xfrm>
          <a:off x="3200398" y="4182036"/>
          <a:ext cx="7355543" cy="249637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84704">
                  <a:extLst>
                    <a:ext uri="{9D8B030D-6E8A-4147-A177-3AD203B41FA5}">
                      <a16:colId xmlns:a16="http://schemas.microsoft.com/office/drawing/2014/main" xmlns="" val="1475863232"/>
                    </a:ext>
                  </a:extLst>
                </a:gridCol>
                <a:gridCol w="1613808">
                  <a:extLst>
                    <a:ext uri="{9D8B030D-6E8A-4147-A177-3AD203B41FA5}">
                      <a16:colId xmlns:a16="http://schemas.microsoft.com/office/drawing/2014/main" xmlns="" val="1773092914"/>
                    </a:ext>
                  </a:extLst>
                </a:gridCol>
                <a:gridCol w="1375301">
                  <a:extLst>
                    <a:ext uri="{9D8B030D-6E8A-4147-A177-3AD203B41FA5}">
                      <a16:colId xmlns:a16="http://schemas.microsoft.com/office/drawing/2014/main" xmlns="" val="997951467"/>
                    </a:ext>
                  </a:extLst>
                </a:gridCol>
                <a:gridCol w="1410622">
                  <a:extLst>
                    <a:ext uri="{9D8B030D-6E8A-4147-A177-3AD203B41FA5}">
                      <a16:colId xmlns:a16="http://schemas.microsoft.com/office/drawing/2014/main" xmlns="" val="1315549207"/>
                    </a:ext>
                  </a:extLst>
                </a:gridCol>
                <a:gridCol w="1471108">
                  <a:extLst>
                    <a:ext uri="{9D8B030D-6E8A-4147-A177-3AD203B41FA5}">
                      <a16:colId xmlns:a16="http://schemas.microsoft.com/office/drawing/2014/main" xmlns="" val="3794918959"/>
                    </a:ext>
                  </a:extLst>
                </a:gridCol>
              </a:tblGrid>
              <a:tr h="568333">
                <a:tc gridSpan="5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u="none" strike="noStrike" dirty="0">
                          <a:effectLst/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1600" u="none" strike="noStrike" dirty="0" err="1">
                          <a:effectLst/>
                          <a:latin typeface="Comic Sans MS" panose="030F0702030302020204" pitchFamily="66" charset="0"/>
                        </a:rPr>
                        <a:t>Nombres</a:t>
                      </a:r>
                      <a:r>
                        <a:rPr lang="en-GB" sz="1600" u="none" strike="noStrike" dirty="0">
                          <a:effectLst/>
                          <a:latin typeface="Comic Sans MS" panose="030F0702030302020204" pitchFamily="66" charset="0"/>
                        </a:rPr>
                        <a:t> 1</a:t>
                      </a:r>
                      <a:r>
                        <a:rPr lang="en-GB" sz="1600" u="none" strike="noStrike" baseline="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600" u="none" strike="noStrike" dirty="0">
                          <a:effectLst/>
                          <a:latin typeface="Comic Sans MS" panose="030F0702030302020204" pitchFamily="66" charset="0"/>
                        </a:rPr>
                        <a:t>à 30 / Numbers 1 to 30</a:t>
                      </a:r>
                      <a:endParaRPr lang="en-GB" sz="16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195436" marR="195436" marT="97718" marB="97718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4726087"/>
                  </a:ext>
                </a:extLst>
              </a:tr>
              <a:tr h="274412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1. un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2. 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deux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3. 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t</a:t>
                      </a:r>
                      <a:r>
                        <a:rPr lang="en-GB" sz="1200" u="none" strike="noStrike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ois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4. 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quat</a:t>
                      </a:r>
                      <a:r>
                        <a:rPr lang="en-GB" sz="1200" u="none" strike="noStrike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e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5. 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cinq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4094101"/>
                  </a:ext>
                </a:extLst>
              </a:tr>
              <a:tr h="274412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6. six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7. 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sept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8. 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huit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9. 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neuf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10. 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dix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418987"/>
                  </a:ext>
                </a:extLst>
              </a:tr>
              <a:tr h="274412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11. 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onze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12. 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douze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13. 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t</a:t>
                      </a:r>
                      <a:r>
                        <a:rPr lang="en-GB" sz="1200" u="none" strike="noStrike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eize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14. 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quato</a:t>
                      </a:r>
                      <a:r>
                        <a:rPr lang="en-GB" sz="1200" u="none" strike="noStrike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ze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15. 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quinze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405181"/>
                  </a:ext>
                </a:extLst>
              </a:tr>
              <a:tr h="259739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16. seize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17. 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dix-sept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18. 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dix-huit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19. 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dix-neuf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20. 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vingt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6120601"/>
                  </a:ext>
                </a:extLst>
              </a:tr>
              <a:tr h="277081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21. 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vingt</a:t>
                      </a: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-et-un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22. 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vingt-deux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23. 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vingt-t</a:t>
                      </a:r>
                      <a:r>
                        <a:rPr lang="en-GB" sz="1200" u="none" strike="noStrike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ois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24. 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vingt-quat</a:t>
                      </a:r>
                      <a:r>
                        <a:rPr lang="en-GB" sz="1200" u="none" strike="noStrike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e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25. 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vingt-cinq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6714033"/>
                  </a:ext>
                </a:extLst>
              </a:tr>
              <a:tr h="393518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26. 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vingt</a:t>
                      </a: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-six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27. 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vingt-sept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28. 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vingt-huit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29. </a:t>
                      </a:r>
                      <a:r>
                        <a:rPr lang="en-GB" sz="1200" u="none" strike="noStrike" dirty="0" err="1">
                          <a:effectLst/>
                          <a:latin typeface="Comic Sans MS" panose="030F0702030302020204" pitchFamily="66" charset="0"/>
                        </a:rPr>
                        <a:t>vingt-neuf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u="none" strike="noStrike" dirty="0">
                          <a:effectLst/>
                          <a:latin typeface="Comic Sans MS" panose="030F0702030302020204" pitchFamily="66" charset="0"/>
                        </a:rPr>
                        <a:t>30. </a:t>
                      </a:r>
                      <a:r>
                        <a:rPr lang="en-GB" sz="1200" u="none" strike="noStrike" dirty="0" smtClean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u="none" strike="noStrike" dirty="0" err="1" smtClean="0">
                          <a:effectLst/>
                          <a:latin typeface="Comic Sans MS" panose="030F0702030302020204" pitchFamily="66" charset="0"/>
                        </a:rPr>
                        <a:t>t</a:t>
                      </a:r>
                      <a:r>
                        <a:rPr lang="en-GB" sz="120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  <a:r>
                        <a:rPr lang="en-GB" sz="1200" u="none" strike="noStrike" dirty="0" err="1" smtClean="0">
                          <a:effectLst/>
                          <a:latin typeface="Comic Sans MS" panose="030F0702030302020204" pitchFamily="66" charset="0"/>
                        </a:rPr>
                        <a:t>ente</a:t>
                      </a:r>
                      <a:endParaRPr lang="en-GB" sz="1200" u="none" strike="noStrike" dirty="0" smtClean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b="0" i="0" u="none" strike="noStrike" dirty="0" smtClean="0">
                          <a:effectLst/>
                          <a:latin typeface="Comic Sans MS" panose="030F0702030302020204" pitchFamily="66" charset="0"/>
                        </a:rPr>
                        <a:t>31. </a:t>
                      </a:r>
                      <a:r>
                        <a:rPr lang="en-GB" sz="1200" b="0" i="0" u="none" strike="noStrike" dirty="0" err="1" smtClean="0">
                          <a:effectLst/>
                          <a:latin typeface="Comic Sans MS" panose="030F0702030302020204" pitchFamily="66" charset="0"/>
                        </a:rPr>
                        <a:t>t</a:t>
                      </a:r>
                      <a:r>
                        <a:rPr lang="en-GB" sz="12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  <a:r>
                        <a:rPr lang="en-GB" sz="1200" b="0" i="0" u="none" strike="noStrike" dirty="0" err="1" smtClean="0">
                          <a:effectLst/>
                          <a:latin typeface="Comic Sans MS" panose="030F0702030302020204" pitchFamily="66" charset="0"/>
                        </a:rPr>
                        <a:t>ente</a:t>
                      </a:r>
                      <a:r>
                        <a:rPr lang="en-GB" sz="1200" b="0" i="0" u="none" strike="noStrike" dirty="0" smtClean="0">
                          <a:effectLst/>
                          <a:latin typeface="Comic Sans MS" panose="030F0702030302020204" pitchFamily="66" charset="0"/>
                        </a:rPr>
                        <a:t>-et-un</a:t>
                      </a:r>
                      <a:endParaRPr lang="en-GB" sz="12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004" marR="95004" marT="20358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48836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B85A2E52-16EB-40F6-9D07-5431B125A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4889783"/>
              </p:ext>
            </p:extLst>
          </p:nvPr>
        </p:nvGraphicFramePr>
        <p:xfrm>
          <a:off x="10113820" y="1610590"/>
          <a:ext cx="1953489" cy="1548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3489">
                  <a:extLst>
                    <a:ext uri="{9D8B030D-6E8A-4147-A177-3AD203B41FA5}">
                      <a16:colId xmlns:a16="http://schemas.microsoft.com/office/drawing/2014/main" xmlns="" val="1730985149"/>
                    </a:ext>
                  </a:extLst>
                </a:gridCol>
              </a:tblGrid>
              <a:tr h="2938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Important!</a:t>
                      </a:r>
                      <a:endParaRPr lang="en-GB" sz="1200" dirty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2162616"/>
                  </a:ext>
                </a:extLst>
              </a:tr>
              <a:tr h="1254418">
                <a:tc>
                  <a:txBody>
                    <a:bodyPr/>
                    <a:lstStyle/>
                    <a:p>
                      <a:r>
                        <a:rPr lang="en-GB" sz="1200" b="0" baseline="0" dirty="0">
                          <a:latin typeface="Comic Sans MS" panose="030F0702030302020204" pitchFamily="66" charset="0"/>
                        </a:rPr>
                        <a:t>1.French </a:t>
                      </a:r>
                      <a:r>
                        <a:rPr lang="en-GB" sz="1200" b="1" baseline="0" dirty="0">
                          <a:latin typeface="Comic Sans MS" panose="030F0702030302020204" pitchFamily="66" charset="0"/>
                        </a:rPr>
                        <a:t>days and months start</a:t>
                      </a:r>
                      <a:r>
                        <a:rPr lang="en-GB" sz="1200" b="0" baseline="0" dirty="0">
                          <a:latin typeface="Comic Sans MS" panose="030F0702030302020204" pitchFamily="66" charset="0"/>
                        </a:rPr>
                        <a:t> with a 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lower case letter</a:t>
                      </a:r>
                    </a:p>
                    <a:p>
                      <a:endParaRPr lang="en-GB" sz="1200" b="1" baseline="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2. The first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 French is </a:t>
                      </a:r>
                      <a:r>
                        <a:rPr lang="en-GB" sz="1200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le premier</a:t>
                      </a:r>
                      <a:endParaRPr lang="en-GB" sz="12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45161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3FE0BCC-976E-43E3-88D6-06FD3CAEDAF9}"/>
              </a:ext>
            </a:extLst>
          </p:cNvPr>
          <p:cNvSpPr txBox="1"/>
          <p:nvPr/>
        </p:nvSpPr>
        <p:spPr>
          <a:xfrm>
            <a:off x="2850776" y="1845609"/>
            <a:ext cx="447002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 err="1" smtClean="0">
                <a:latin typeface="Comic Sans MS" pitchFamily="66" charset="0"/>
              </a:rPr>
              <a:t>Joyeux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annive</a:t>
            </a:r>
            <a:r>
              <a:rPr lang="en-GB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GB" b="1" dirty="0" err="1" smtClean="0">
                <a:latin typeface="Comic Sans MS" pitchFamily="66" charset="0"/>
              </a:rPr>
              <a:t>saire</a:t>
            </a:r>
            <a:r>
              <a:rPr lang="en-GB" b="1" dirty="0" smtClean="0">
                <a:latin typeface="Comic Sans MS" pitchFamily="66" charset="0"/>
              </a:rPr>
              <a:t>! </a:t>
            </a:r>
            <a:r>
              <a:rPr lang="en-US" b="1" dirty="0" smtClean="0">
                <a:solidFill>
                  <a:srgbClr val="000000"/>
                </a:solidFill>
                <a:latin typeface="Comic Sans MS"/>
                <a:cs typeface="Calibri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Comic Sans MS"/>
                <a:cs typeface="Calibri"/>
              </a:rPr>
              <a:t>Happy birthday!)</a:t>
            </a:r>
          </a:p>
        </p:txBody>
      </p:sp>
      <p:pic>
        <p:nvPicPr>
          <p:cNvPr id="17" name="Picture 16" descr="Birthday pink Cake drawing free image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67520" y="2998573"/>
            <a:ext cx="1237150" cy="115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69069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560D8F5A9EC48AF091FBEC8B3F065" ma:contentTypeVersion="9" ma:contentTypeDescription="Create a new document." ma:contentTypeScope="" ma:versionID="fa999c32ef959040356dfd60cafbbaa1">
  <xsd:schema xmlns:xsd="http://www.w3.org/2001/XMLSchema" xmlns:xs="http://www.w3.org/2001/XMLSchema" xmlns:p="http://schemas.microsoft.com/office/2006/metadata/properties" xmlns:ns2="544b6f6c-7c79-4c22-a118-0a4934cd40da" xmlns:ns3="e435f415-58c6-4a5d-8e43-6b558a406446" targetNamespace="http://schemas.microsoft.com/office/2006/metadata/properties" ma:root="true" ma:fieldsID="5e9a6d0cf683ee10e1789db8d67a4cc7" ns2:_="" ns3:_="">
    <xsd:import namespace="544b6f6c-7c79-4c22-a118-0a4934cd40da"/>
    <xsd:import namespace="e435f415-58c6-4a5d-8e43-6b558a406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b6f6c-7c79-4c22-a118-0a4934cd4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5f415-58c6-4a5d-8e43-6b558a406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35f415-58c6-4a5d-8e43-6b558a406446">
      <UserInfo>
        <DisplayName>Dawn Reardon</DisplayName>
        <AccountId>12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5B0AFB-5C75-466D-90C3-26F5F7E89A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4b6f6c-7c79-4c22-a118-0a4934cd40da"/>
    <ds:schemaRef ds:uri="e435f415-58c6-4a5d-8e43-6b558a4064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65CA82-A930-45C5-A7ED-0D40173087DE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44b6f6c-7c79-4c22-a118-0a4934cd40da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e435f415-58c6-4a5d-8e43-6b558a40644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DDA01A3-64C2-4DB2-A68E-8B34EB00FD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241</Words>
  <Application>Microsoft Office PowerPoint</Application>
  <PresentationFormat>Custom</PresentationFormat>
  <Paragraphs>93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Esperanza Guzmán</dc:creator>
  <cp:lastModifiedBy>alba0267</cp:lastModifiedBy>
  <cp:revision>21</cp:revision>
  <dcterms:created xsi:type="dcterms:W3CDTF">2020-11-24T09:42:03Z</dcterms:created>
  <dcterms:modified xsi:type="dcterms:W3CDTF">2021-11-10T18:17:30Z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0x010100513560D8F5A9EC48AF091FBEC8B3F065</vt:lpwstr>
  </property>
</Properties>
</file>