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DDDD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A91D4-AA79-476C-A206-AF8579E216CA}" v="4" dt="2020-11-19T12:16:20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9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Reardon" userId="S::dawn.reardon@si.liverpool.gov.uk::2b1e1f63-f34a-4e91-bef0-a97b95c3ef47" providerId="AD" clId="Web-{FFFA91D4-AA79-476C-A206-AF8579E216CA}"/>
    <pc:docChg chg="modSld">
      <pc:chgData name="Dawn Reardon" userId="S::dawn.reardon@si.liverpool.gov.uk::2b1e1f63-f34a-4e91-bef0-a97b95c3ef47" providerId="AD" clId="Web-{FFFA91D4-AA79-476C-A206-AF8579E216CA}" dt="2020-11-19T12:16:15.881" v="1"/>
      <pc:docMkLst>
        <pc:docMk/>
      </pc:docMkLst>
      <pc:sldChg chg="modSp">
        <pc:chgData name="Dawn Reardon" userId="S::dawn.reardon@si.liverpool.gov.uk::2b1e1f63-f34a-4e91-bef0-a97b95c3ef47" providerId="AD" clId="Web-{FFFA91D4-AA79-476C-A206-AF8579E216CA}" dt="2020-11-19T12:16:15.881" v="1"/>
        <pc:sldMkLst>
          <pc:docMk/>
          <pc:sldMk cId="3769430987" sldId="257"/>
        </pc:sldMkLst>
        <pc:graphicFrameChg chg="mod modGraphic">
          <ac:chgData name="Dawn Reardon" userId="S::dawn.reardon@si.liverpool.gov.uk::2b1e1f63-f34a-4e91-bef0-a97b95c3ef47" providerId="AD" clId="Web-{FFFA91D4-AA79-476C-A206-AF8579E216CA}" dt="2020-11-19T12:16:15.881" v="1"/>
          <ac:graphicFrameMkLst>
            <pc:docMk/>
            <pc:sldMk cId="3769430987" sldId="257"/>
            <ac:graphicFrameMk id="14" creationId="{7E1A49E6-52B1-4689-B978-55E829E4648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AF4398-8959-440F-A0BF-8051904CA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E8E51C-A477-4E38-96D1-BDAF1275C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5ED7B2-49AB-4655-986A-76C30989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285C78-22B7-4DBC-A73F-3318E2A2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DAF6DC-E368-4D25-A9EF-EAB65360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63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51EA46-D710-41CF-9A4F-FE660208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B69A51-1F5C-4736-8252-1C9274950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7D64B3-59D9-4D37-9A06-601C388C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586A2A-A01D-4AEB-9136-AE310177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BC66C6-8055-402B-BDE6-670DF36E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781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ADEFB3F-EF8D-452B-9FEC-0B57ADF97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CAF27A-85A6-4DC2-B811-FE63F8C07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7ABEF-7FA4-4D75-B604-68EE1A97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7A7766-E639-477A-B17C-A1EB0BDD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BB4F43-8625-4F79-A134-7DDCF1FE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87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7485F-6249-43EF-A3D8-E9D2D372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A1D06C-F8A1-4314-AFC7-6908D902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3862F2-0FE9-49FA-A2B8-96875239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D2B55C-C207-4B46-B06B-E1AC24FB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787780-F672-4C77-A51E-1FA35715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37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61EA1-574E-4A78-B75F-3E2854D8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23F321-B93E-4D94-B616-8441AA4E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B8E88D-8BE8-4037-B86B-60B49EEB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66E84C-2F32-42D6-AE52-4007A950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A33EAB-EEE0-4D06-8F29-B2985817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1050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7B4DA-9B11-444F-A679-DD1AD4E0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F9BE76-EC62-48C3-8CB0-4531EA406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4E7D7A-5183-4714-83C7-C4CA57D8D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D2CE29-0C81-4E59-9971-9C302E7F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253313-3366-4259-9376-F927E730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77F120-302D-463F-98F4-B50BBD96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28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0DAEA3-33BB-435B-9709-4C91392A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5747F-2699-4486-B67A-C147B129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98C352-A716-4B6A-917B-DA676BCBF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F9A6388-D2D9-4427-8013-DC41388E1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23414D-36F0-4686-8A1D-3F411DF64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75FABBA-AA69-46FE-9832-D87760F3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0B691EB-A27F-47F4-A057-B0139ED3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7AFE6FD-BADD-4724-8BD0-36AB06B8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200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526998-7ADD-4B68-B88A-B152190B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1C8B0-B44D-4C8C-A2B0-E2521CDE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453D23-7DD4-41AE-9F98-B1D767F5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2A9D89-65C3-4BEE-BD30-EE44407F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189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652452-56D3-437D-9092-92D09F7B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137754-4B34-4B08-AF8E-3547F3F9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C3F0CF-4FE8-44D3-9931-8940421D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59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7ABF6-C2C6-4F83-BC4B-6AEDD80A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E98F8-35B0-42B8-A090-CE192F4F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638FF3-50DA-4155-A383-1E17F8F2B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FEBC96-316F-4391-B6F6-017A5F09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5FC170A-8B76-455D-9C6B-F8E0C00E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36E56-CBBD-450E-9E4C-DE2AD0E8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931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A844B6-6C67-40D8-B954-CC357830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9347E3-7A7B-49BF-83A8-B17631B7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C5FAF5-2259-4886-904A-11BEEDF52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8B7E3A-D02F-4227-A3B0-FB8EFFFE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8F7257-07CE-4B1C-A5BB-D330DC0B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9BCFC-4937-4DF9-8766-9F5B0823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347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720C7DC-C9A6-44A5-9012-4E9C71BF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07E05D-9A2E-4058-9066-58F507BFD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108BAE-3F5C-413C-8760-2A712FBBF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4799A-15CB-4606-9B04-8F9969D95EDD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C28748-2649-47D8-AC9D-B2DACD3BF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31E4AF-8001-4ED8-AD60-1B3B2F127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17E4-2F55-427B-91A0-54B00DF4D1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29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blicdomainpictures.net/view-image.php?image=19299&amp;picture=clock-face&amp;large=1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hyperlink" Target="https://pixabay.com/en/blonde-boy-cartoon-character-comic-130006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BCFF2E-ECA3-46CE-B923-3584CD08CB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30" y="146840"/>
            <a:ext cx="1990725" cy="44577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9C2A100-30CA-4EDC-9BDB-41702DCF5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9044668"/>
              </p:ext>
            </p:extLst>
          </p:nvPr>
        </p:nvGraphicFramePr>
        <p:xfrm>
          <a:off x="3822357" y="1136508"/>
          <a:ext cx="5443457" cy="2793732"/>
        </p:xfrm>
        <a:graphic>
          <a:graphicData uri="http://schemas.openxmlformats.org/drawingml/2006/table">
            <a:tbl>
              <a:tblPr firstRow="1" firstCol="1" bandRow="1"/>
              <a:tblGrid>
                <a:gridCol w="2698691">
                  <a:extLst>
                    <a:ext uri="{9D8B030D-6E8A-4147-A177-3AD203B41FA5}">
                      <a16:colId xmlns="" xmlns:a16="http://schemas.microsoft.com/office/drawing/2014/main" val="217716686"/>
                    </a:ext>
                  </a:extLst>
                </a:gridCol>
                <a:gridCol w="2744766">
                  <a:extLst>
                    <a:ext uri="{9D8B030D-6E8A-4147-A177-3AD203B41FA5}">
                      <a16:colId xmlns="" xmlns:a16="http://schemas.microsoft.com/office/drawing/2014/main" val="4046285332"/>
                    </a:ext>
                  </a:extLst>
                </a:gridCol>
              </a:tblGrid>
              <a:tr h="3155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Questions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149023"/>
                  </a:ext>
                </a:extLst>
              </a:tr>
              <a:tr h="506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quelle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 te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lèves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Je me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lève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à…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 you get up?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I get up at …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30400421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quelle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 vas à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lécole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Je vais</a:t>
                      </a:r>
                      <a:r>
                        <a:rPr lang="es-ES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s-ES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lécole</a:t>
                      </a:r>
                      <a:r>
                        <a:rPr lang="es-ES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 you go to school?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I go to school at …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71112018"/>
                  </a:ext>
                </a:extLst>
              </a:tr>
              <a:tr h="5067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quelle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ES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Je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ES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 you have lunch?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 have lunch at …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01612911"/>
                  </a:ext>
                </a:extLst>
              </a:tr>
              <a:tr h="50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quelle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 </a:t>
                      </a:r>
                      <a:r>
                        <a:rPr lang="es-ES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dînes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Je </a:t>
                      </a:r>
                      <a:r>
                        <a:rPr lang="es-ES" sz="1200" b="1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dîne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à…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 do have dinner?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 have dinner at 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99260388"/>
                  </a:ext>
                </a:extLst>
              </a:tr>
              <a:tr h="5048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quelle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tu te </a:t>
                      </a:r>
                      <a:r>
                        <a:rPr lang="es-ES" sz="1200" b="1" dirty="0" err="1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couches</a:t>
                      </a:r>
                      <a:r>
                        <a:rPr lang="es-ES" sz="1200" b="1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Je me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couche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1" latinLnBrk="0" hangingPunct="1"/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time do you go to bed?</a:t>
                      </a:r>
                    </a:p>
                    <a:p>
                      <a:pPr algn="l" rtl="0" eaLnBrk="1" latinLnBrk="0" hangingPunct="1"/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I go to bed at …</a:t>
                      </a:r>
                      <a:endParaRPr lang="en-GB" sz="1200" dirty="0">
                        <a:solidFill>
                          <a:sysClr val="windowText" lastClr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73814367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="" xmlns:a16="http://schemas.microsoft.com/office/drawing/2014/main" id="{CAAED6AB-DEBC-4061-93C3-A17E496CE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047792"/>
              </p:ext>
            </p:extLst>
          </p:nvPr>
        </p:nvGraphicFramePr>
        <p:xfrm>
          <a:off x="135351" y="204370"/>
          <a:ext cx="3485997" cy="4734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484">
                  <a:extLst>
                    <a:ext uri="{9D8B030D-6E8A-4147-A177-3AD203B41FA5}">
                      <a16:colId xmlns="" xmlns:a16="http://schemas.microsoft.com/office/drawing/2014/main" val="1760349779"/>
                    </a:ext>
                  </a:extLst>
                </a:gridCol>
                <a:gridCol w="1718513">
                  <a:extLst>
                    <a:ext uri="{9D8B030D-6E8A-4147-A177-3AD203B41FA5}">
                      <a16:colId xmlns="" xmlns:a16="http://schemas.microsoft.com/office/drawing/2014/main" val="2441228702"/>
                    </a:ext>
                  </a:extLst>
                </a:gridCol>
              </a:tblGrid>
              <a:tr h="2738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Les Routines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Quotidiennes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Daily Routines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3350313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mat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  <a:endParaRPr lang="en-GB" sz="11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In the morning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2876763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 me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lève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get up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5532865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 me douche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take a shower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3904064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m’habille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get dressed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2290339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</a:t>
                      </a:r>
                      <a:r>
                        <a:rPr lang="en-GB" sz="11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1" baseline="0" dirty="0" err="1">
                          <a:latin typeface="Comic Sans MS" panose="030F0702030302020204" pitchFamily="66" charset="0"/>
                        </a:rPr>
                        <a:t>pr</a:t>
                      </a:r>
                      <a:r>
                        <a:rPr lang="en-GB" sz="11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100" b="1" baseline="0" dirty="0" err="1">
                          <a:latin typeface="Comic Sans MS" panose="030F0702030302020204" pitchFamily="66" charset="0"/>
                        </a:rPr>
                        <a:t>ds</a:t>
                      </a:r>
                      <a:r>
                        <a:rPr lang="en-GB" sz="1100" b="1" baseline="0" dirty="0">
                          <a:latin typeface="Comic Sans MS" panose="030F0702030302020204" pitchFamily="66" charset="0"/>
                        </a:rPr>
                        <a:t> le petit </a:t>
                      </a:r>
                      <a:r>
                        <a:rPr lang="en-GB" sz="1100" b="1" baseline="0" dirty="0" err="1">
                          <a:latin typeface="Comic Sans MS" panose="030F0702030302020204" pitchFamily="66" charset="0"/>
                        </a:rPr>
                        <a:t>déjeuner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have breakfast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1575367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 me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brosse</a:t>
                      </a: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 les d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ts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clean my teeth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2220335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à </a:t>
                      </a:r>
                      <a:r>
                        <a:rPr lang="en-GB" sz="1100" b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l’école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go to school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6054056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 m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an</a:t>
                      </a: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ge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eat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1040438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oi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r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In the evening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8543001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tre</a:t>
                      </a:r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 à la </a:t>
                      </a:r>
                      <a:r>
                        <a:rPr lang="en-GB" sz="1100" b="1" dirty="0" err="1">
                          <a:latin typeface="Comic Sans MS" panose="030F0702030302020204" pitchFamily="66" charset="0"/>
                        </a:rPr>
                        <a:t>maison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go back home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8731196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regarde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la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télé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watch the telly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8527336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mes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dev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oi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do my homework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600623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dîne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avec ma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famille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have dinner with my family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6473826"/>
                  </a:ext>
                </a:extLst>
              </a:tr>
              <a:tr h="2891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me </a:t>
                      </a:r>
                      <a:r>
                        <a:rPr lang="en-GB" sz="11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couche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 go to bed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7040539"/>
                  </a:ext>
                </a:extLst>
              </a:tr>
            </a:tbl>
          </a:graphicData>
        </a:graphic>
      </p:graphicFrame>
      <p:graphicFrame>
        <p:nvGraphicFramePr>
          <p:cNvPr id="13" name="Table 30">
            <a:extLst>
              <a:ext uri="{FF2B5EF4-FFF2-40B4-BE49-F238E27FC236}">
                <a16:creationId xmlns="" xmlns:a16="http://schemas.microsoft.com/office/drawing/2014/main" id="{ED1E6EF6-4F22-476B-B701-2F7F584E2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4468166"/>
              </p:ext>
            </p:extLst>
          </p:nvPr>
        </p:nvGraphicFramePr>
        <p:xfrm>
          <a:off x="10157431" y="3022612"/>
          <a:ext cx="1902763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690">
                  <a:extLst>
                    <a:ext uri="{9D8B030D-6E8A-4147-A177-3AD203B41FA5}">
                      <a16:colId xmlns="" xmlns:a16="http://schemas.microsoft.com/office/drawing/2014/main" val="1100164633"/>
                    </a:ext>
                  </a:extLst>
                </a:gridCol>
                <a:gridCol w="1261073">
                  <a:extLst>
                    <a:ext uri="{9D8B030D-6E8A-4147-A177-3AD203B41FA5}">
                      <a16:colId xmlns="" xmlns:a16="http://schemas.microsoft.com/office/drawing/2014/main" val="2889820613"/>
                    </a:ext>
                  </a:extLst>
                </a:gridCol>
              </a:tblGrid>
              <a:tr h="2630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2514767"/>
                  </a:ext>
                </a:extLst>
              </a:tr>
              <a:tr h="26307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in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un [sounds like ‘</a:t>
                      </a:r>
                      <a:r>
                        <a:rPr lang="en-GB" sz="1200" b="0" baseline="0" dirty="0">
                          <a:latin typeface="Comic Sans MS" panose="030F0702030302020204" pitchFamily="66" charset="0"/>
                        </a:rPr>
                        <a:t>one’ in French]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0080853"/>
                  </a:ext>
                </a:extLst>
              </a:tr>
              <a:tr h="26307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an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latin typeface="Comic Sans MS" panose="030F0702030302020204" pitchFamily="66" charset="0"/>
                        </a:rPr>
                        <a:t>ohn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7871187"/>
                  </a:ext>
                </a:extLst>
              </a:tr>
              <a:tr h="26307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en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latin typeface="Comic Sans MS" panose="030F0702030302020204" pitchFamily="66" charset="0"/>
                        </a:rPr>
                        <a:t>ohn</a:t>
                      </a:r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 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6191057"/>
                  </a:ext>
                </a:extLst>
              </a:tr>
              <a:tr h="26307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oi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latin typeface="Comic Sans MS" panose="030F0702030302020204" pitchFamily="66" charset="0"/>
                        </a:rPr>
                        <a:t>wah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63B4591A-ACA5-4B79-B4D6-5FDD40DCB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37802" y="3196281"/>
            <a:ext cx="665169" cy="1373859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="" xmlns:a16="http://schemas.microsoft.com/office/drawing/2014/main" id="{87F76236-4343-475E-AE42-B613875F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444" y="252623"/>
            <a:ext cx="3802011" cy="679974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6, Autumn 2</a:t>
            </a:r>
            <a:endParaRPr lang="en-GB" sz="1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Daily Routine </a:t>
            </a:r>
            <a:r>
              <a:rPr lang="en-US" sz="11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 </a:t>
            </a:r>
            <a:endParaRPr lang="en-GB" sz="1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894F0E7-0147-452D-8BD0-83956A4F4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70" y="4400764"/>
            <a:ext cx="594511" cy="9196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403C864-50F0-496C-8A20-19785E3BF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36" y="4721110"/>
            <a:ext cx="868934" cy="1086683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18F5E540-30B6-4E45-858F-05C6E6756E57}"/>
              </a:ext>
            </a:extLst>
          </p:cNvPr>
          <p:cNvSpPr/>
          <p:nvPr/>
        </p:nvSpPr>
        <p:spPr>
          <a:xfrm>
            <a:off x="7083926" y="4508166"/>
            <a:ext cx="1666999" cy="797464"/>
          </a:xfrm>
          <a:prstGeom prst="wedgeEllipseCallout">
            <a:avLst>
              <a:gd name="adj1" fmla="val -75350"/>
              <a:gd name="adj2" fmla="val -1615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vais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l’école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huit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et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demie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="" xmlns:a16="http://schemas.microsoft.com/office/drawing/2014/main" id="{DF4E54D5-14A6-4770-8CEA-885B1F5E4DD9}"/>
              </a:ext>
            </a:extLst>
          </p:cNvPr>
          <p:cNvSpPr/>
          <p:nvPr/>
        </p:nvSpPr>
        <p:spPr>
          <a:xfrm>
            <a:off x="9968573" y="4881880"/>
            <a:ext cx="1723868" cy="516415"/>
          </a:xfrm>
          <a:prstGeom prst="wedgeEllipseCallout">
            <a:avLst>
              <a:gd name="adj1" fmla="val -65747"/>
              <a:gd name="adj2" fmla="val -1902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m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ge à midi et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demi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9D04492B-D950-4F60-A3EF-05FF27650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3017616"/>
              </p:ext>
            </p:extLst>
          </p:nvPr>
        </p:nvGraphicFramePr>
        <p:xfrm>
          <a:off x="9415807" y="1059453"/>
          <a:ext cx="2641940" cy="1443604"/>
        </p:xfrm>
        <a:graphic>
          <a:graphicData uri="http://schemas.openxmlformats.org/drawingml/2006/table">
            <a:tbl>
              <a:tblPr firstRow="1" firstCol="1" bandRow="1"/>
              <a:tblGrid>
                <a:gridCol w="1412101">
                  <a:extLst>
                    <a:ext uri="{9D8B030D-6E8A-4147-A177-3AD203B41FA5}">
                      <a16:colId xmlns="" xmlns:a16="http://schemas.microsoft.com/office/drawing/2014/main" val="2274224539"/>
                    </a:ext>
                  </a:extLst>
                </a:gridCol>
                <a:gridCol w="1229839">
                  <a:extLst>
                    <a:ext uri="{9D8B030D-6E8A-4147-A177-3AD203B41FA5}">
                      <a16:colId xmlns="" xmlns:a16="http://schemas.microsoft.com/office/drawing/2014/main" val="2578948278"/>
                    </a:ext>
                  </a:extLst>
                </a:gridCol>
              </a:tblGrid>
              <a:tr h="254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L’Heure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Time               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7030694"/>
                  </a:ext>
                </a:extLst>
              </a:tr>
              <a:tr h="2366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à/ 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 …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48163"/>
                  </a:ext>
                </a:extLst>
              </a:tr>
              <a:tr h="240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[s]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 o´clock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7859160"/>
                  </a:ext>
                </a:extLst>
              </a:tr>
              <a:tr h="240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et quart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past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2623665"/>
                  </a:ext>
                </a:extLst>
              </a:tr>
              <a:tr h="2196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et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demi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[e]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half past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3197378"/>
                  </a:ext>
                </a:extLst>
              </a:tr>
              <a:tr h="251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quarter to …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5819247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CF7A1B8-5CAB-444B-8058-D3C8911B3C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97" y="5758761"/>
            <a:ext cx="987973" cy="7207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3F5F0E1-6F3D-4ED8-8163-AB264EF36B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38" y="6046258"/>
            <a:ext cx="639523" cy="7514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15DCF51-6B8F-42EA-8712-4749264769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2" y="6024523"/>
            <a:ext cx="933204" cy="804879"/>
          </a:xfrm>
          <a:prstGeom prst="rect">
            <a:avLst/>
          </a:prstGeom>
        </p:spPr>
      </p:pic>
      <p:sp>
        <p:nvSpPr>
          <p:cNvPr id="33" name="Speech Bubble: Oval 32">
            <a:extLst>
              <a:ext uri="{FF2B5EF4-FFF2-40B4-BE49-F238E27FC236}">
                <a16:creationId xmlns="" xmlns:a16="http://schemas.microsoft.com/office/drawing/2014/main" id="{D3EA0811-CFF7-43CE-AC36-F2A41AD4199B}"/>
              </a:ext>
            </a:extLst>
          </p:cNvPr>
          <p:cNvSpPr/>
          <p:nvPr/>
        </p:nvSpPr>
        <p:spPr>
          <a:xfrm>
            <a:off x="1264796" y="5725297"/>
            <a:ext cx="1667873" cy="741406"/>
          </a:xfrm>
          <a:prstGeom prst="wedgeEllipseCallout">
            <a:avLst>
              <a:gd name="adj1" fmla="val -63369"/>
              <a:gd name="adj2" fmla="val 5355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regarde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la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télé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quatre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Speech Bubble: Oval 33">
            <a:extLst>
              <a:ext uri="{FF2B5EF4-FFF2-40B4-BE49-F238E27FC236}">
                <a16:creationId xmlns="" xmlns:a16="http://schemas.microsoft.com/office/drawing/2014/main" id="{044B0CF0-9D20-48CE-BAFD-E6501B54E41A}"/>
              </a:ext>
            </a:extLst>
          </p:cNvPr>
          <p:cNvSpPr/>
          <p:nvPr/>
        </p:nvSpPr>
        <p:spPr>
          <a:xfrm>
            <a:off x="4035643" y="5577016"/>
            <a:ext cx="1562478" cy="832483"/>
          </a:xfrm>
          <a:prstGeom prst="wedgeEllipseCallout">
            <a:avLst>
              <a:gd name="adj1" fmla="val -66293"/>
              <a:gd name="adj2" fmla="val 4709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fais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dev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oi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rs à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Speech Bubble: Oval 35">
            <a:extLst>
              <a:ext uri="{FF2B5EF4-FFF2-40B4-BE49-F238E27FC236}">
                <a16:creationId xmlns="" xmlns:a16="http://schemas.microsoft.com/office/drawing/2014/main" id="{CE1369EA-621E-4028-8F59-7AD05A466337}"/>
              </a:ext>
            </a:extLst>
          </p:cNvPr>
          <p:cNvSpPr/>
          <p:nvPr/>
        </p:nvSpPr>
        <p:spPr>
          <a:xfrm>
            <a:off x="10359307" y="5783817"/>
            <a:ext cx="1539560" cy="658741"/>
          </a:xfrm>
          <a:prstGeom prst="wedgeEllipseCallout">
            <a:avLst>
              <a:gd name="adj1" fmla="val -75920"/>
              <a:gd name="adj2" fmla="val 1441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me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couche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neuf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B1F28E7-373B-4427-A764-A2EF88AD81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61" y="4682826"/>
            <a:ext cx="755081" cy="9378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AD0B269-EF28-43DB-80DE-D2D4D8F246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441"/>
          <a:stretch/>
        </p:blipFill>
        <p:spPr>
          <a:xfrm>
            <a:off x="281133" y="5003831"/>
            <a:ext cx="932690" cy="613863"/>
          </a:xfrm>
          <a:prstGeom prst="rect">
            <a:avLst/>
          </a:prstGeom>
        </p:spPr>
      </p:pic>
      <p:sp>
        <p:nvSpPr>
          <p:cNvPr id="40" name="Speech Bubble: Oval 39">
            <a:extLst>
              <a:ext uri="{FF2B5EF4-FFF2-40B4-BE49-F238E27FC236}">
                <a16:creationId xmlns="" xmlns:a16="http://schemas.microsoft.com/office/drawing/2014/main" id="{08F70EA1-C5D6-49DA-9DF2-3E6366A3A3D2}"/>
              </a:ext>
            </a:extLst>
          </p:cNvPr>
          <p:cNvSpPr/>
          <p:nvPr/>
        </p:nvSpPr>
        <p:spPr>
          <a:xfrm>
            <a:off x="958451" y="5000676"/>
            <a:ext cx="1900737" cy="613863"/>
          </a:xfrm>
          <a:prstGeom prst="wedgeEllipseCallout">
            <a:avLst>
              <a:gd name="adj1" fmla="val -50578"/>
              <a:gd name="adj2" fmla="val 3014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me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lève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six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et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demie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Speech Bubble: Oval 40">
            <a:extLst>
              <a:ext uri="{FF2B5EF4-FFF2-40B4-BE49-F238E27FC236}">
                <a16:creationId xmlns="" xmlns:a16="http://schemas.microsoft.com/office/drawing/2014/main" id="{76F9FAF3-35F1-4CBE-B518-7D53EEB739B3}"/>
              </a:ext>
            </a:extLst>
          </p:cNvPr>
          <p:cNvSpPr/>
          <p:nvPr/>
        </p:nvSpPr>
        <p:spPr>
          <a:xfrm>
            <a:off x="4133316" y="4635377"/>
            <a:ext cx="1723869" cy="752170"/>
          </a:xfrm>
          <a:prstGeom prst="wedgeEllipseCallout">
            <a:avLst>
              <a:gd name="adj1" fmla="val -66829"/>
              <a:gd name="adj2" fmla="val 2433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le petit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déjeuner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sept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8BB4A885-50D2-420F-BD53-69C5F70039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28" y="5446183"/>
            <a:ext cx="773465" cy="941491"/>
          </a:xfrm>
          <a:prstGeom prst="rect">
            <a:avLst/>
          </a:prstGeom>
        </p:spPr>
      </p:pic>
      <p:sp>
        <p:nvSpPr>
          <p:cNvPr id="43" name="Speech Bubble: Oval 42">
            <a:extLst>
              <a:ext uri="{FF2B5EF4-FFF2-40B4-BE49-F238E27FC236}">
                <a16:creationId xmlns="" xmlns:a16="http://schemas.microsoft.com/office/drawing/2014/main" id="{12388AF5-E0C1-41A9-B5AF-5119BA572E23}"/>
              </a:ext>
            </a:extLst>
          </p:cNvPr>
          <p:cNvSpPr/>
          <p:nvPr/>
        </p:nvSpPr>
        <p:spPr>
          <a:xfrm>
            <a:off x="6870414" y="5651156"/>
            <a:ext cx="1691247" cy="830200"/>
          </a:xfrm>
          <a:prstGeom prst="wedgeEllipseCallout">
            <a:avLst>
              <a:gd name="adj1" fmla="val -57353"/>
              <a:gd name="adj2" fmla="val -2452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dîne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avec ma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famille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à six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et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demie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6" descr="Ringing alarm clock cartoon free 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19720" y="635471"/>
            <a:ext cx="420129" cy="420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737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BCFF2E-ECA3-46CE-B923-3584CD08CB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582" y="322404"/>
            <a:ext cx="1990725" cy="445770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4C7687B0-A76D-43FF-9699-AC82FB8E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804" y="322404"/>
            <a:ext cx="3491370" cy="679974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6, Autumn 2</a:t>
            </a:r>
            <a:endParaRPr lang="en-GB" sz="1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The Time </a:t>
            </a:r>
            <a:endParaRPr lang="en-GB" sz="11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7E1A49E6-52B1-4689-B978-55E829E46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409631"/>
              </p:ext>
            </p:extLst>
          </p:nvPr>
        </p:nvGraphicFramePr>
        <p:xfrm>
          <a:off x="205946" y="112278"/>
          <a:ext cx="4489622" cy="20122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1095890920"/>
                    </a:ext>
                  </a:extLst>
                </a:gridCol>
                <a:gridCol w="1746422">
                  <a:extLst>
                    <a:ext uri="{9D8B030D-6E8A-4147-A177-3AD203B41FA5}">
                      <a16:colId xmlns="" xmlns:a16="http://schemas.microsoft.com/office/drawing/2014/main" val="2696884617"/>
                    </a:ext>
                  </a:extLst>
                </a:gridCol>
              </a:tblGrid>
              <a:tr h="409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Key Question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5182711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/>
                        </a:rPr>
                        <a:t>Quelle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heure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est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/>
                        </a:rPr>
                        <a:t>-il?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</a:rPr>
                        <a:t>What time is it?</a:t>
                      </a:r>
                      <a:endParaRPr lang="en-GB" sz="13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2118633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Il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… to one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8302453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Il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</a:rPr>
                        <a:t>It’s … past one</a:t>
                      </a:r>
                      <a:endParaRPr lang="en-GB" sz="13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674957"/>
                  </a:ext>
                </a:extLst>
              </a:tr>
              <a:tr h="316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Il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[s]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… to 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1806585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Il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[s]…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… past…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2610974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DCFB6B1A-DC7E-4FE9-BEB4-DBF674B79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7274090"/>
              </p:ext>
            </p:extLst>
          </p:nvPr>
        </p:nvGraphicFramePr>
        <p:xfrm>
          <a:off x="4786184" y="1447242"/>
          <a:ext cx="4802659" cy="50644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16194">
                  <a:extLst>
                    <a:ext uri="{9D8B030D-6E8A-4147-A177-3AD203B41FA5}">
                      <a16:colId xmlns="" xmlns:a16="http://schemas.microsoft.com/office/drawing/2014/main" val="1095890920"/>
                    </a:ext>
                  </a:extLst>
                </a:gridCol>
                <a:gridCol w="1886465">
                  <a:extLst>
                    <a:ext uri="{9D8B030D-6E8A-4147-A177-3AD203B41FA5}">
                      <a16:colId xmlns="" xmlns:a16="http://schemas.microsoft.com/office/drawing/2014/main" val="2696884617"/>
                    </a:ext>
                  </a:extLst>
                </a:gridCol>
              </a:tblGrid>
              <a:tr h="339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omic Sans MS" panose="030F0702030302020204" pitchFamily="66" charset="0"/>
                        </a:rPr>
                        <a:t>L’heure</a:t>
                      </a: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/ The Time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5182711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It’s a quarter to one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02528368"/>
                  </a:ext>
                </a:extLst>
              </a:tr>
              <a:tr h="2652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It’s one o’clock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34522807"/>
                  </a:ext>
                </a:extLst>
              </a:tr>
              <a:tr h="263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It’s five past one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5462194"/>
                  </a:ext>
                </a:extLst>
              </a:tr>
              <a:tr h="247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two o’clock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35727921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five past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9421613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ten past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7785576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quart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quarter past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4269723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twenty past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7052778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gt-c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twenty five past two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32626439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demie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half past two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3293446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gt-c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twenty five to three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42735058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twenty to three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8572150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quart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It’s a quarter to three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44070475"/>
                  </a:ext>
                </a:extLst>
              </a:tr>
              <a:tr h="311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dix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ten to three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75012197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It’s five to three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2383705"/>
                  </a:ext>
                </a:extLst>
              </a:tr>
              <a:tr h="298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It’s three o’clock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3541233"/>
                  </a:ext>
                </a:extLst>
              </a:tr>
            </a:tbl>
          </a:graphicData>
        </a:graphic>
      </p:graphicFrame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CB452923-8D36-4767-89C6-637417351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820" y="4818359"/>
            <a:ext cx="923699" cy="1907835"/>
          </a:xfrm>
          <a:prstGeom prst="rect">
            <a:avLst/>
          </a:prstGeom>
        </p:spPr>
      </p:pic>
      <p:pic>
        <p:nvPicPr>
          <p:cNvPr id="19" name="Picture 18" descr="A clock hanging from the side&#10;&#10;Description automatically generated">
            <a:extLst>
              <a:ext uri="{FF2B5EF4-FFF2-40B4-BE49-F238E27FC236}">
                <a16:creationId xmlns="" xmlns:a16="http://schemas.microsoft.com/office/drawing/2014/main" id="{6DABE8AD-D8A8-4785-9FCA-D81110CE7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9191" t="9287" r="9108" b="9888"/>
          <a:stretch/>
        </p:blipFill>
        <p:spPr>
          <a:xfrm>
            <a:off x="10093488" y="2480905"/>
            <a:ext cx="879456" cy="870023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0EBF0C8-9E00-4F47-83FA-1BC297F538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11242275" y="1408670"/>
            <a:ext cx="608893" cy="784807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="" xmlns:a16="http://schemas.microsoft.com/office/drawing/2014/main" id="{E685E697-DEBE-448A-8B16-B3A7BF62A455}"/>
              </a:ext>
            </a:extLst>
          </p:cNvPr>
          <p:cNvSpPr/>
          <p:nvPr/>
        </p:nvSpPr>
        <p:spPr>
          <a:xfrm>
            <a:off x="9679459" y="1986766"/>
            <a:ext cx="1441622" cy="444526"/>
          </a:xfrm>
          <a:prstGeom prst="wedgeEllipseCallout">
            <a:avLst>
              <a:gd name="adj1" fmla="val 57239"/>
              <a:gd name="adj2" fmla="val 5785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Il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gt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="" xmlns:a16="http://schemas.microsoft.com/office/drawing/2014/main" id="{F0D9197C-654E-466F-A295-E1AF8707F4E3}"/>
              </a:ext>
            </a:extLst>
          </p:cNvPr>
          <p:cNvSpPr/>
          <p:nvPr/>
        </p:nvSpPr>
        <p:spPr>
          <a:xfrm>
            <a:off x="9637484" y="1210961"/>
            <a:ext cx="1713060" cy="435251"/>
          </a:xfrm>
          <a:prstGeom prst="wedgeEllipseCallout">
            <a:avLst>
              <a:gd name="adj1" fmla="val 53740"/>
              <a:gd name="adj2" fmla="val 66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est-il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9" name="Picture 28" descr="A clock hanging from the side&#10;&#10;Description automatically generated">
            <a:extLst>
              <a:ext uri="{FF2B5EF4-FFF2-40B4-BE49-F238E27FC236}">
                <a16:creationId xmlns="" xmlns:a16="http://schemas.microsoft.com/office/drawing/2014/main" id="{480256B2-2BB8-4ED7-8736-556B8EFE37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9191" t="9287" r="9108" b="9888"/>
          <a:stretch/>
        </p:blipFill>
        <p:spPr>
          <a:xfrm>
            <a:off x="10865852" y="4844608"/>
            <a:ext cx="879456" cy="870023"/>
          </a:xfrm>
          <a:prstGeom prst="rect">
            <a:avLst/>
          </a:prstGeom>
        </p:spPr>
      </p:pic>
      <p:sp>
        <p:nvSpPr>
          <p:cNvPr id="30" name="Speech Bubble: Oval 29">
            <a:extLst>
              <a:ext uri="{FF2B5EF4-FFF2-40B4-BE49-F238E27FC236}">
                <a16:creationId xmlns="" xmlns:a16="http://schemas.microsoft.com/office/drawing/2014/main" id="{9C5F8D77-0AE7-41B7-A0D0-793EC56ACE95}"/>
              </a:ext>
            </a:extLst>
          </p:cNvPr>
          <p:cNvSpPr/>
          <p:nvPr/>
        </p:nvSpPr>
        <p:spPr>
          <a:xfrm>
            <a:off x="9667523" y="5607696"/>
            <a:ext cx="1845924" cy="630687"/>
          </a:xfrm>
          <a:prstGeom prst="wedgeEllipseCallout">
            <a:avLst>
              <a:gd name="adj1" fmla="val -11080"/>
              <a:gd name="adj2" fmla="val -11097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Il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huit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heures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oi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ns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B6815437-831F-470C-977E-8A5521F8422F}"/>
              </a:ext>
            </a:extLst>
          </p:cNvPr>
          <p:cNvCxnSpPr>
            <a:cxnSpLocks/>
          </p:cNvCxnSpPr>
          <p:nvPr/>
        </p:nvCxnSpPr>
        <p:spPr>
          <a:xfrm flipV="1">
            <a:off x="10533216" y="2726371"/>
            <a:ext cx="107595" cy="189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Arrow Connector 2049">
            <a:extLst>
              <a:ext uri="{FF2B5EF4-FFF2-40B4-BE49-F238E27FC236}">
                <a16:creationId xmlns="" xmlns:a16="http://schemas.microsoft.com/office/drawing/2014/main" id="{AAA5877A-7008-4039-B679-CE63EA91A93A}"/>
              </a:ext>
            </a:extLst>
          </p:cNvPr>
          <p:cNvCxnSpPr>
            <a:cxnSpLocks/>
          </p:cNvCxnSpPr>
          <p:nvPr/>
        </p:nvCxnSpPr>
        <p:spPr>
          <a:xfrm>
            <a:off x="10533216" y="2915916"/>
            <a:ext cx="237631" cy="154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>
            <a:extLst>
              <a:ext uri="{FF2B5EF4-FFF2-40B4-BE49-F238E27FC236}">
                <a16:creationId xmlns="" xmlns:a16="http://schemas.microsoft.com/office/drawing/2014/main" id="{160219CA-3226-4CC0-A110-7F8ACBD77D04}"/>
              </a:ext>
            </a:extLst>
          </p:cNvPr>
          <p:cNvCxnSpPr>
            <a:cxnSpLocks/>
          </p:cNvCxnSpPr>
          <p:nvPr/>
        </p:nvCxnSpPr>
        <p:spPr>
          <a:xfrm flipH="1">
            <a:off x="11060365" y="5296930"/>
            <a:ext cx="250186" cy="149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="" xmlns:a16="http://schemas.microsoft.com/office/drawing/2014/main" id="{891C7FF1-B55D-4A73-9345-87F3B02D6D4D}"/>
              </a:ext>
            </a:extLst>
          </p:cNvPr>
          <p:cNvCxnSpPr>
            <a:cxnSpLocks/>
          </p:cNvCxnSpPr>
          <p:nvPr/>
        </p:nvCxnSpPr>
        <p:spPr>
          <a:xfrm flipH="1" flipV="1">
            <a:off x="11150981" y="5012368"/>
            <a:ext cx="146361" cy="25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4889783"/>
              </p:ext>
            </p:extLst>
          </p:nvPr>
        </p:nvGraphicFramePr>
        <p:xfrm>
          <a:off x="1565189" y="5025081"/>
          <a:ext cx="1935892" cy="1692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5892">
                  <a:extLst>
                    <a:ext uri="{9D8B030D-6E8A-4147-A177-3AD203B41FA5}">
                      <a16:colId xmlns="" xmlns:a16="http://schemas.microsoft.com/office/drawing/2014/main" val="1730985149"/>
                    </a:ext>
                  </a:extLst>
                </a:gridCol>
              </a:tblGrid>
              <a:tr h="321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20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16261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Remember that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 half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past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[et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demie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 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changes its spelling if it follows, ‘midi’ or ‘</a:t>
                      </a:r>
                      <a:r>
                        <a:rPr lang="en-GB" sz="1200" baseline="0" dirty="0" err="1">
                          <a:latin typeface="Comic Sans MS" panose="030F0702030302020204" pitchFamily="66" charset="0"/>
                        </a:rPr>
                        <a:t>minuit</a:t>
                      </a:r>
                      <a:r>
                        <a:rPr lang="en-GB" sz="1200" baseline="0" dirty="0">
                          <a:latin typeface="Comic Sans MS" panose="030F0702030302020204" pitchFamily="66" charset="0"/>
                        </a:rPr>
                        <a:t>.’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midi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</a:t>
                      </a:r>
                      <a:endParaRPr lang="en-GB" sz="12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 et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minuit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et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demi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9451610"/>
                  </a:ext>
                </a:extLst>
              </a:tr>
            </a:tbl>
          </a:graphicData>
        </a:graphic>
      </p:graphicFrame>
      <p:pic>
        <p:nvPicPr>
          <p:cNvPr id="23" name="Picture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789" y="2418444"/>
            <a:ext cx="3459892" cy="221559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2" name="Picture 31" descr="C:\Users\SR\AppData\Local\Temp\Temp1_Year 6 images.zip\Year 6 images\Girl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1305309" y="2347783"/>
            <a:ext cx="458323" cy="82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appy cartoon boy and girl free imag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5608" y="4273505"/>
            <a:ext cx="1327236" cy="984809"/>
          </a:xfrm>
          <a:prstGeom prst="rect">
            <a:avLst/>
          </a:prstGeom>
          <a:noFill/>
        </p:spPr>
      </p:pic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55348CAF-DEA8-4BD3-97CD-BAF11FBD1B4E}"/>
              </a:ext>
            </a:extLst>
          </p:cNvPr>
          <p:cNvSpPr/>
          <p:nvPr/>
        </p:nvSpPr>
        <p:spPr>
          <a:xfrm>
            <a:off x="9977582" y="3830595"/>
            <a:ext cx="1713061" cy="391176"/>
          </a:xfrm>
          <a:prstGeom prst="wedgeEllipseCallout">
            <a:avLst>
              <a:gd name="adj1" fmla="val -14089"/>
              <a:gd name="adj2" fmla="val 1057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Quelle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heure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est-il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030" name="Picture 6" descr="Ringing alarm clock cartoon free 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1164" y="223579"/>
            <a:ext cx="956533" cy="956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943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438C90-C441-435D-AA8B-77E69D46C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C8E5B2-FD43-4C58-A690-8DBCCFB06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9330C0-E141-4EF8-82C9-C2F6CF70E79B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635</Words>
  <Application>Microsoft Office PowerPoint</Application>
  <PresentationFormat>Custom</PresentationFormat>
  <Paragraphs>134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39</cp:revision>
  <cp:lastPrinted>2020-11-16T13:54:11Z</cp:lastPrinted>
  <dcterms:created xsi:type="dcterms:W3CDTF">2020-11-16T10:47:38Z</dcterms:created>
  <dcterms:modified xsi:type="dcterms:W3CDTF">2021-11-10T18:17:03Z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