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56" r:id="rId6"/>
  </p:sldIdLst>
  <p:sldSz cx="12192000" cy="6858000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CCFF"/>
    <a:srgbClr val="996633"/>
    <a:srgbClr val="FFFF99"/>
    <a:srgbClr val="FF9900"/>
    <a:srgbClr val="CC66FF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81A9CA-353A-28F0-C2E6-6864E0D16D9D}" v="31" dt="2020-11-10T16:29:43.2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0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44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peranza Guzmann" userId="S::esperanza.guzman@si.liverpool.gov.uk::87071fd4-f5e2-4838-9a25-7772a6ddc18d" providerId="AD" clId="Web-{C081A9CA-353A-28F0-C2E6-6864E0D16D9D}"/>
    <pc:docChg chg="modSld">
      <pc:chgData name="Esperanza Guzmann" userId="S::esperanza.guzman@si.liverpool.gov.uk::87071fd4-f5e2-4838-9a25-7772a6ddc18d" providerId="AD" clId="Web-{C081A9CA-353A-28F0-C2E6-6864E0D16D9D}" dt="2020-11-10T16:29:43.196" v="28"/>
      <pc:docMkLst>
        <pc:docMk/>
      </pc:docMkLst>
      <pc:sldChg chg="modSp">
        <pc:chgData name="Esperanza Guzmann" userId="S::esperanza.guzman@si.liverpool.gov.uk::87071fd4-f5e2-4838-9a25-7772a6ddc18d" providerId="AD" clId="Web-{C081A9CA-353A-28F0-C2E6-6864E0D16D9D}" dt="2020-11-10T16:29:43.196" v="28"/>
        <pc:sldMkLst>
          <pc:docMk/>
          <pc:sldMk cId="1822579893" sldId="259"/>
        </pc:sldMkLst>
        <pc:spChg chg="mod">
          <ac:chgData name="Esperanza Guzmann" userId="S::esperanza.guzman@si.liverpool.gov.uk::87071fd4-f5e2-4838-9a25-7772a6ddc18d" providerId="AD" clId="Web-{C081A9CA-353A-28F0-C2E6-6864E0D16D9D}" dt="2020-11-10T16:26:33.091" v="5" actId="1076"/>
          <ac:spMkLst>
            <pc:docMk/>
            <pc:sldMk cId="1822579893" sldId="259"/>
            <ac:spMk id="17" creationId="{C51DC65A-2D3D-41A3-A92E-1567DDBFE46A}"/>
          </ac:spMkLst>
        </pc:spChg>
        <pc:graphicFrameChg chg="mod modGraphic">
          <ac:chgData name="Esperanza Guzmann" userId="S::esperanza.guzman@si.liverpool.gov.uk::87071fd4-f5e2-4838-9a25-7772a6ddc18d" providerId="AD" clId="Web-{C081A9CA-353A-28F0-C2E6-6864E0D16D9D}" dt="2020-11-10T16:29:43.196" v="28"/>
          <ac:graphicFrameMkLst>
            <pc:docMk/>
            <pc:sldMk cId="1822579893" sldId="259"/>
            <ac:graphicFrameMk id="6" creationId="{6BE35180-86EC-402C-894B-1EC3BD456201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4C27A9-485B-49D7-BA58-8ED06BA67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E3464A2-6E6C-44F5-95EE-5A8BC75D8E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9D36D6-2420-4CEE-BB72-0B74EA236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2782-D60A-4C9A-A5B0-5BD1BF0B53A7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6508CE-101B-490C-A72A-E088F911A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87FDD9-0B4E-4C1D-9246-EDBC23D19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536B-2461-4F8B-9C5C-7BF168A3FA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40816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BECDA2-430F-4CCA-A470-134F10E32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85AA9A0-7AFA-4E9E-90AC-9DA4B0327A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FC5F6A-5C73-4824-A57E-EDD56F5EF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2782-D60A-4C9A-A5B0-5BD1BF0B53A7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52C4B3-E3C7-45E6-95D5-5C82922EE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0F65C9-A1A7-4052-A54A-EB352609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536B-2461-4F8B-9C5C-7BF168A3FA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2329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CF41A1-5F3B-48FE-B3AE-3563E278C5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85423F5-99F3-4854-9D40-D030109EDD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E718FF-2D6E-40C4-BE63-C0EA3063F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2782-D60A-4C9A-A5B0-5BD1BF0B53A7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4953CA-CC77-47CC-82C2-9E2CD56DD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689C58-470C-4D45-95B9-86FB7DF86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536B-2461-4F8B-9C5C-7BF168A3FA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32087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D5D2DE-0AD8-4421-8028-3C2C70CD7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AAEC6A-90AC-42B9-8033-D1A364EF3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5ABC91-9A1F-40F9-A929-97203ABEC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2782-D60A-4C9A-A5B0-5BD1BF0B53A7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1DCAD1-B811-4F41-B01A-497020001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3055C7-2ED1-4F1C-88E4-0AF53D98E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536B-2461-4F8B-9C5C-7BF168A3FA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801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2A9FAE-0CDF-43F7-AF0C-DCF30CF12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92F429-102B-4D7A-BF08-1DE70B248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C1AB58-7AFB-406A-81AB-F50D81BA3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2782-D60A-4C9A-A5B0-5BD1BF0B53A7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45D9F4-4D7F-436E-AE2C-85E5E5073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784067-7756-409F-9DEE-C481129FE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536B-2461-4F8B-9C5C-7BF168A3FA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41812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509690-0B72-4189-B1A8-F024EC75E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CE3160-47E2-4F77-AFC9-E859AF4C59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A454539-BACF-4AF1-9C9B-8BD923CE4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D0A5F1-250E-408C-8BD9-6E7EF54A3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2782-D60A-4C9A-A5B0-5BD1BF0B53A7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61D0B95-1C9A-4149-B40E-415C0475E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63E5942-E0C0-40D8-BCD8-6820F41B5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536B-2461-4F8B-9C5C-7BF168A3FA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35319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703691-2CA0-4DA2-8D36-9C5ADC309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615E37C-1E4A-431B-A592-447293BD4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CEF0F82-66D7-4523-B54B-422B4533B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00B332C-81D5-4098-A88B-64D3BBD60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37E0C90-0F40-4ADB-95FF-6B050E5A7F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6CE4CC8-D576-4027-8651-B1E3D0C63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2782-D60A-4C9A-A5B0-5BD1BF0B53A7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D31BA83-0020-4FFD-8D87-74D88D683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A6ABCB0-FF94-426C-BA29-B7304CA9A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536B-2461-4F8B-9C5C-7BF168A3FA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9298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DFCD00-D830-4575-9496-040C1E86D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B93A0AC-0889-455D-B778-702F28603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2782-D60A-4C9A-A5B0-5BD1BF0B53A7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B3DB4AD-4B01-44A7-928C-4427A0B6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56485BB-3446-4002-B5C9-5F21F2DFE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536B-2461-4F8B-9C5C-7BF168A3FA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7693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FFC0184-E645-4076-AE15-4513F4EBD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2782-D60A-4C9A-A5B0-5BD1BF0B53A7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D8249DF-7693-446D-8D94-81E33B97D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21EFE8C-71E0-46DD-9C59-3222854E7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536B-2461-4F8B-9C5C-7BF168A3FA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43706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68E042-2B7B-42CA-8C74-41D0CCA34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5AC8FA-B4C2-4B5F-8551-40109ADA2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D1FEEDD-C659-4D65-83D5-577A899F6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D6AD602-5B8C-4417-98D2-3B359B5AA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2782-D60A-4C9A-A5B0-5BD1BF0B53A7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F67B6FB-51E9-4941-BB4D-BC2816484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A6B9766-E2A9-439F-987B-51CABAEA0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536B-2461-4F8B-9C5C-7BF168A3FA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04525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6EECC5-2C50-499F-A776-AA275E714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92E6DD4-6674-4DC8-BDD7-0F5FF8BA6C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1925819-2762-4C7A-B621-20105BF53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FCF6E61-F314-4F67-8765-36F947DF5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2782-D60A-4C9A-A5B0-5BD1BF0B53A7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D2946C-2F8A-4D9D-BB01-BC7B91A45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B55A18B-ED49-4AA3-8C3F-250A544B1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536B-2461-4F8B-9C5C-7BF168A3FA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0171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BE5E7EE-1064-4FCF-8460-D11DF18F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C0A5FD-B9AF-439F-B709-FF9D8FB9E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B50CA3-48AA-402C-95AF-C3976F9280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C2782-D60A-4C9A-A5B0-5BD1BF0B53A7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933669-866C-4B29-A6D2-CCA5CC269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769FC6-E8F3-49F9-956D-19E3CE810A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D536B-2461-4F8B-9C5C-7BF168A3FA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0908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s://pixabay.com/en/detective-investigation-man-police-311684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6.png"/><Relationship Id="rId21" Type="http://schemas.openxmlformats.org/officeDocument/2006/relationships/image" Target="../media/image13.jpeg"/><Relationship Id="rId7" Type="http://schemas.openxmlformats.org/officeDocument/2006/relationships/hyperlink" Target="https://pixabay.com/en/blonde-boy-cartoon-character-comic-1300066/" TargetMode="External"/><Relationship Id="rId12" Type="http://schemas.openxmlformats.org/officeDocument/2006/relationships/image" Target="../media/image8.png"/><Relationship Id="rId17" Type="http://schemas.openxmlformats.org/officeDocument/2006/relationships/hyperlink" Target="https://www.publicdomainpictures.net/view-image.php?image=19299&amp;picture=clock-face&amp;large=1" TargetMode="External"/><Relationship Id="rId2" Type="http://schemas.openxmlformats.org/officeDocument/2006/relationships/image" Target="../media/image1.emf"/><Relationship Id="rId16" Type="http://schemas.openxmlformats.org/officeDocument/2006/relationships/image" Target="../media/image9.jpeg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11" Type="http://schemas.openxmlformats.org/officeDocument/2006/relationships/hyperlink" Target="https://pixabay.com/en/redhead-girl-face-ponytails-31106/" TargetMode="External"/><Relationship Id="rId15" Type="http://schemas.openxmlformats.org/officeDocument/2006/relationships/hyperlink" Target="https://pixabay.com/en/detective-investigation-man-police-311684/" TargetMode="External"/><Relationship Id="rId1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1AD5E304-23DF-42C4-9094-AA1712F570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95618761"/>
              </p:ext>
            </p:extLst>
          </p:nvPr>
        </p:nvGraphicFramePr>
        <p:xfrm>
          <a:off x="3779680" y="865132"/>
          <a:ext cx="4917161" cy="4877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6468">
                  <a:extLst>
                    <a:ext uri="{9D8B030D-6E8A-4147-A177-3AD203B41FA5}">
                      <a16:colId xmlns:a16="http://schemas.microsoft.com/office/drawing/2014/main" xmlns="" val="2517643239"/>
                    </a:ext>
                  </a:extLst>
                </a:gridCol>
                <a:gridCol w="998375">
                  <a:extLst>
                    <a:ext uri="{9D8B030D-6E8A-4147-A177-3AD203B41FA5}">
                      <a16:colId xmlns:a16="http://schemas.microsoft.com/office/drawing/2014/main" xmlns="" val="682588577"/>
                    </a:ext>
                  </a:extLst>
                </a:gridCol>
                <a:gridCol w="1063690">
                  <a:extLst>
                    <a:ext uri="{9D8B030D-6E8A-4147-A177-3AD203B41FA5}">
                      <a16:colId xmlns:a16="http://schemas.microsoft.com/office/drawing/2014/main" xmlns="" val="700438358"/>
                    </a:ext>
                  </a:extLst>
                </a:gridCol>
                <a:gridCol w="1017037">
                  <a:extLst>
                    <a:ext uri="{9D8B030D-6E8A-4147-A177-3AD203B41FA5}">
                      <a16:colId xmlns:a16="http://schemas.microsoft.com/office/drawing/2014/main" xmlns="" val="2523788555"/>
                    </a:ext>
                  </a:extLst>
                </a:gridCol>
                <a:gridCol w="911591">
                  <a:extLst>
                    <a:ext uri="{9D8B030D-6E8A-4147-A177-3AD203B41FA5}">
                      <a16:colId xmlns:a16="http://schemas.microsoft.com/office/drawing/2014/main" xmlns="" val="1884315736"/>
                    </a:ext>
                  </a:extLst>
                </a:gridCol>
              </a:tblGrid>
              <a:tr h="220408">
                <a:tc gridSpan="5"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Comic Sans MS" panose="030F0702030302020204" pitchFamily="66" charset="0"/>
                        </a:rPr>
                        <a:t>Colour Agreement</a:t>
                      </a:r>
                      <a:endParaRPr lang="en-GB" sz="14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4607193"/>
                  </a:ext>
                </a:extLst>
              </a:tr>
              <a:tr h="198368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Comic Sans MS" panose="030F0702030302020204" pitchFamily="66" charset="0"/>
                        </a:rPr>
                        <a:t>SINGULAR</a:t>
                      </a:r>
                      <a:endParaRPr lang="en-GB" sz="12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Comic Sans MS" panose="030F0702030302020204" pitchFamily="66" charset="0"/>
                        </a:rPr>
                        <a:t>PLURAL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6212189"/>
                  </a:ext>
                </a:extLst>
              </a:tr>
              <a:tr h="19836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Masculine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Feminine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Masculine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Feminine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omic Sans MS" panose="030F0702030302020204" pitchFamily="66" charset="0"/>
                        </a:rPr>
                        <a:t>English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817465"/>
                  </a:ext>
                </a:extLst>
              </a:tr>
              <a:tr h="220408"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rouge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rouge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rouges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rouges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red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3292039"/>
                  </a:ext>
                </a:extLst>
              </a:tr>
              <a:tr h="220408">
                <a:tc>
                  <a:txBody>
                    <a:bodyPr/>
                    <a:lstStyle/>
                    <a:p>
                      <a:pPr algn="l"/>
                      <a:r>
                        <a:rPr lang="en-GB" sz="1400" dirty="0" err="1" smtClean="0">
                          <a:latin typeface="Comic Sans MS" panose="030F0702030302020204" pitchFamily="66" charset="0"/>
                        </a:rPr>
                        <a:t>jaune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err="1" smtClean="0">
                          <a:latin typeface="Comic Sans MS" panose="030F0702030302020204" pitchFamily="66" charset="0"/>
                        </a:rPr>
                        <a:t>jaune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err="1" smtClean="0">
                          <a:latin typeface="Comic Sans MS" panose="030F0702030302020204" pitchFamily="66" charset="0"/>
                        </a:rPr>
                        <a:t>jaunes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err="1" smtClean="0">
                          <a:latin typeface="Comic Sans MS" panose="030F0702030302020204" pitchFamily="66" charset="0"/>
                        </a:rPr>
                        <a:t>jaunes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yellow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9622018"/>
                  </a:ext>
                </a:extLst>
              </a:tr>
              <a:tr h="220408"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rose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rose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roses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roses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pink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1559438"/>
                  </a:ext>
                </a:extLst>
              </a:tr>
              <a:tr h="217320">
                <a:tc gridSpan="5">
                  <a:txBody>
                    <a:bodyPr/>
                    <a:lstStyle/>
                    <a:p>
                      <a:pPr algn="l"/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20408"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noir</a:t>
                      </a:r>
                      <a:endParaRPr lang="en-GB" sz="1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noire</a:t>
                      </a:r>
                      <a:endParaRPr lang="en-GB" sz="1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noirs</a:t>
                      </a:r>
                      <a:endParaRPr lang="en-GB" sz="1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err="1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noires</a:t>
                      </a:r>
                      <a:endParaRPr lang="en-GB" sz="1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black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4388365"/>
                  </a:ext>
                </a:extLst>
              </a:tr>
              <a:tr h="220408"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bleu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bleue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bleus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bleues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blue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5343502"/>
                  </a:ext>
                </a:extLst>
              </a:tr>
              <a:tr h="220408">
                <a:tc>
                  <a:txBody>
                    <a:bodyPr/>
                    <a:lstStyle/>
                    <a:p>
                      <a:pPr algn="l"/>
                      <a:r>
                        <a:rPr lang="en-GB" sz="14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vert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verte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verts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vertes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green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20408">
                <a:tc>
                  <a:txBody>
                    <a:bodyPr/>
                    <a:lstStyle/>
                    <a:p>
                      <a:pPr algn="l"/>
                      <a:r>
                        <a:rPr lang="en-GB" sz="14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gris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grise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gris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grises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grey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98368">
                <a:tc gridSpan="5">
                  <a:txBody>
                    <a:bodyPr/>
                    <a:lstStyle/>
                    <a:p>
                      <a:pPr algn="r"/>
                      <a:endParaRPr lang="en-GB" sz="3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5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8993758"/>
                  </a:ext>
                </a:extLst>
              </a:tr>
              <a:tr h="220408"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violet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violette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violets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violettes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purple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0064820"/>
                  </a:ext>
                </a:extLst>
              </a:tr>
              <a:tr h="220408">
                <a:tc>
                  <a:txBody>
                    <a:bodyPr/>
                    <a:lstStyle/>
                    <a:p>
                      <a:pPr algn="l"/>
                      <a:r>
                        <a:rPr lang="en-GB" sz="14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blanc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blanche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blancs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blanches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white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7664"/>
                  </a:ext>
                </a:extLst>
              </a:tr>
              <a:tr h="175471">
                <a:tc gridSpan="5">
                  <a:txBody>
                    <a:bodyPr/>
                    <a:lstStyle/>
                    <a:p>
                      <a:pPr algn="l"/>
                      <a:endParaRPr lang="en-GB" sz="9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20408">
                <a:tc>
                  <a:txBody>
                    <a:bodyPr/>
                    <a:lstStyle/>
                    <a:p>
                      <a:pPr algn="l"/>
                      <a:r>
                        <a:rPr lang="en-GB" sz="14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marron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marron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marron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marron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brown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4715326"/>
                  </a:ext>
                </a:extLst>
              </a:tr>
              <a:tr h="22040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orange</a:t>
                      </a:r>
                      <a:endParaRPr lang="en-GB" sz="1400" dirty="0"/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orange</a:t>
                      </a:r>
                      <a:endParaRPr lang="en-GB" sz="1400" dirty="0"/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orange</a:t>
                      </a:r>
                      <a:endParaRPr lang="en-GB" sz="1400" dirty="0"/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orange</a:t>
                      </a:r>
                      <a:endParaRPr lang="en-GB" sz="1400" dirty="0"/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orange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394370"/>
                  </a:ext>
                </a:extLst>
              </a:tr>
            </a:tbl>
          </a:graphicData>
        </a:graphic>
      </p:graphicFrame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xmlns="" id="{6BE35180-86EC-402C-894B-1EC3BD4562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8303135"/>
              </p:ext>
            </p:extLst>
          </p:nvPr>
        </p:nvGraphicFramePr>
        <p:xfrm>
          <a:off x="367848" y="1510169"/>
          <a:ext cx="2886192" cy="30818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9279">
                  <a:extLst>
                    <a:ext uri="{9D8B030D-6E8A-4147-A177-3AD203B41FA5}">
                      <a16:colId xmlns:a16="http://schemas.microsoft.com/office/drawing/2014/main" xmlns="" val="229674494"/>
                    </a:ext>
                  </a:extLst>
                </a:gridCol>
                <a:gridCol w="1226913">
                  <a:extLst>
                    <a:ext uri="{9D8B030D-6E8A-4147-A177-3AD203B41FA5}">
                      <a16:colId xmlns:a16="http://schemas.microsoft.com/office/drawing/2014/main" xmlns="" val="3628337820"/>
                    </a:ext>
                  </a:extLst>
                </a:gridCol>
              </a:tblGrid>
              <a:tr h="299362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Comic Sans MS" panose="030F0702030302020204" pitchFamily="66" charset="0"/>
                        </a:rPr>
                        <a:t>Les </a:t>
                      </a:r>
                      <a:r>
                        <a:rPr lang="en-GB" sz="1400" b="1" dirty="0" err="1" smtClean="0">
                          <a:latin typeface="Comic Sans MS" panose="030F0702030302020204" pitchFamily="66" charset="0"/>
                        </a:rPr>
                        <a:t>Vêtements</a:t>
                      </a:r>
                      <a:r>
                        <a:rPr lang="en-GB" sz="1400" b="1" dirty="0" smtClean="0">
                          <a:latin typeface="Comic Sans MS" panose="030F0702030302020204" pitchFamily="66" charset="0"/>
                        </a:rPr>
                        <a:t>/ </a:t>
                      </a:r>
                      <a:r>
                        <a:rPr lang="en-GB" sz="1400" dirty="0">
                          <a:latin typeface="Comic Sans MS" panose="030F0702030302020204" pitchFamily="66" charset="0"/>
                        </a:rPr>
                        <a:t>Clothes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4923633"/>
                  </a:ext>
                </a:extLst>
              </a:tr>
              <a:tr h="217718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omic Sans MS" panose="030F0702030302020204" pitchFamily="66" charset="0"/>
                        </a:rPr>
                        <a:t>Feminine singular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44084558"/>
                  </a:ext>
                </a:extLst>
              </a:tr>
              <a:tr h="217718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err="1" smtClean="0">
                          <a:latin typeface="Comic Sans MS"/>
                        </a:rPr>
                        <a:t>une</a:t>
                      </a:r>
                      <a:r>
                        <a:rPr lang="en-GB" sz="1200" b="1" dirty="0" smtClean="0">
                          <a:latin typeface="Comic Sans MS"/>
                        </a:rPr>
                        <a:t> </a:t>
                      </a:r>
                      <a:r>
                        <a:rPr lang="en-GB" sz="1200" b="1" dirty="0" err="1" smtClean="0">
                          <a:latin typeface="Comic Sans MS"/>
                        </a:rPr>
                        <a:t>jupe</a:t>
                      </a:r>
                      <a:endParaRPr lang="en-GB" sz="1200" b="1" dirty="0">
                        <a:latin typeface="Comic Sans MS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Comic Sans MS" panose="030F0702030302020204" pitchFamily="66" charset="0"/>
                        </a:rPr>
                        <a:t>a skirt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9640462"/>
                  </a:ext>
                </a:extLst>
              </a:tr>
              <a:tr h="217718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err="1" smtClean="0">
                          <a:latin typeface="Comic Sans MS"/>
                        </a:rPr>
                        <a:t>une</a:t>
                      </a:r>
                      <a:r>
                        <a:rPr lang="en-GB" sz="1200" b="1" dirty="0" smtClean="0">
                          <a:latin typeface="Comic Sans MS"/>
                        </a:rPr>
                        <a:t> </a:t>
                      </a:r>
                      <a:r>
                        <a:rPr lang="en-GB" sz="1200" b="1" dirty="0" err="1" smtClean="0">
                          <a:latin typeface="Comic Sans MS"/>
                        </a:rPr>
                        <a:t>veste</a:t>
                      </a:r>
                      <a:endParaRPr lang="en-GB" sz="1200" b="1" dirty="0">
                        <a:latin typeface="Comic Sans MS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Comic Sans MS" panose="030F0702030302020204" pitchFamily="66" charset="0"/>
                        </a:rPr>
                        <a:t>a jacket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3214860"/>
                  </a:ext>
                </a:extLst>
              </a:tr>
              <a:tr h="217718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err="1" smtClean="0">
                          <a:latin typeface="Comic Sans MS"/>
                        </a:rPr>
                        <a:t>une</a:t>
                      </a:r>
                      <a:r>
                        <a:rPr lang="en-GB" sz="1200" b="1" dirty="0" smtClean="0">
                          <a:latin typeface="Comic Sans MS"/>
                        </a:rPr>
                        <a:t> </a:t>
                      </a:r>
                      <a:r>
                        <a:rPr lang="en-GB" sz="1200" b="1" dirty="0" err="1" smtClean="0">
                          <a:latin typeface="Comic Sans MS"/>
                        </a:rPr>
                        <a:t>écharpe</a:t>
                      </a:r>
                      <a:endParaRPr lang="en-GB" sz="1200" b="1" dirty="0">
                        <a:latin typeface="Comic Sans MS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Comic Sans MS" panose="030F0702030302020204" pitchFamily="66" charset="0"/>
                        </a:rPr>
                        <a:t>a scarf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3051982"/>
                  </a:ext>
                </a:extLst>
              </a:tr>
              <a:tr h="217718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err="1" smtClean="0">
                          <a:latin typeface="Comic Sans MS"/>
                        </a:rPr>
                        <a:t>une</a:t>
                      </a:r>
                      <a:r>
                        <a:rPr lang="en-GB" sz="1200" b="1" dirty="0" smtClean="0">
                          <a:latin typeface="Comic Sans MS"/>
                        </a:rPr>
                        <a:t> robe</a:t>
                      </a:r>
                      <a:endParaRPr lang="en-GB" sz="1200" b="1" dirty="0">
                        <a:latin typeface="Comic Sans MS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a dress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1408490"/>
                  </a:ext>
                </a:extLst>
              </a:tr>
              <a:tr h="217718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omic Sans MS" panose="030F0702030302020204" pitchFamily="66" charset="0"/>
                        </a:rPr>
                        <a:t>Feminine plural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5022529"/>
                  </a:ext>
                </a:extLst>
              </a:tr>
              <a:tr h="287327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>
                          <a:latin typeface="Comic Sans MS" panose="030F0702030302020204" pitchFamily="66" charset="0"/>
                        </a:rPr>
                        <a:t>des</a:t>
                      </a:r>
                      <a:r>
                        <a:rPr lang="en-GB" sz="1200" b="1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200" b="1" baseline="0" dirty="0" err="1" smtClean="0">
                          <a:latin typeface="Comic Sans MS" panose="030F0702030302020204" pitchFamily="66" charset="0"/>
                        </a:rPr>
                        <a:t>sandales</a:t>
                      </a:r>
                      <a:endParaRPr lang="en-GB" sz="12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sandals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295166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>
                          <a:latin typeface="Comic Sans MS" panose="030F0702030302020204" pitchFamily="66" charset="0"/>
                        </a:rPr>
                        <a:t>des </a:t>
                      </a:r>
                      <a:r>
                        <a:rPr lang="en-GB" sz="1200" b="1" dirty="0" err="1" smtClean="0">
                          <a:latin typeface="Comic Sans MS" panose="030F0702030302020204" pitchFamily="66" charset="0"/>
                        </a:rPr>
                        <a:t>chaussures</a:t>
                      </a:r>
                      <a:endParaRPr lang="en-GB" sz="12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shoes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6708581"/>
                  </a:ext>
                </a:extLst>
              </a:tr>
              <a:tr h="217718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>
                          <a:latin typeface="Comic Sans MS" panose="030F0702030302020204" pitchFamily="66" charset="0"/>
                        </a:rPr>
                        <a:t>des baskets</a:t>
                      </a:r>
                      <a:endParaRPr lang="en-GB" sz="12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trainers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0639090"/>
                  </a:ext>
                </a:extLst>
              </a:tr>
              <a:tr h="217718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>
                          <a:latin typeface="Comic Sans MS"/>
                        </a:rPr>
                        <a:t>des </a:t>
                      </a:r>
                      <a:r>
                        <a:rPr lang="en-GB" sz="1200" b="1" dirty="0" err="1" smtClean="0">
                          <a:latin typeface="Comic Sans MS"/>
                        </a:rPr>
                        <a:t>bottes</a:t>
                      </a:r>
                      <a:endParaRPr lang="en-GB" sz="1200" b="1" dirty="0">
                        <a:latin typeface="Comic Sans MS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Comic Sans MS" panose="030F0702030302020204" pitchFamily="66" charset="0"/>
                        </a:rPr>
                        <a:t>boots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3229404"/>
                  </a:ext>
                </a:extLst>
              </a:tr>
            </a:tbl>
          </a:graphicData>
        </a:graphic>
      </p:graphicFrame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xmlns="" id="{AA8C4288-3556-46BE-9159-79448FADB2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9169074"/>
              </p:ext>
            </p:extLst>
          </p:nvPr>
        </p:nvGraphicFramePr>
        <p:xfrm>
          <a:off x="9037541" y="1135796"/>
          <a:ext cx="2981465" cy="30860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6142">
                  <a:extLst>
                    <a:ext uri="{9D8B030D-6E8A-4147-A177-3AD203B41FA5}">
                      <a16:colId xmlns:a16="http://schemas.microsoft.com/office/drawing/2014/main" xmlns="" val="229674494"/>
                    </a:ext>
                  </a:extLst>
                </a:gridCol>
                <a:gridCol w="1495323">
                  <a:extLst>
                    <a:ext uri="{9D8B030D-6E8A-4147-A177-3AD203B41FA5}">
                      <a16:colId xmlns:a16="http://schemas.microsoft.com/office/drawing/2014/main" xmlns="" val="3628337820"/>
                    </a:ext>
                  </a:extLst>
                </a:gridCol>
              </a:tblGrid>
              <a:tr h="342829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Comic Sans MS" panose="030F0702030302020204" pitchFamily="66" charset="0"/>
                        </a:rPr>
                        <a:t>Le </a:t>
                      </a:r>
                      <a:r>
                        <a:rPr lang="en-GB" sz="1400" b="1" dirty="0" err="1" smtClean="0">
                          <a:latin typeface="Comic Sans MS" panose="030F0702030302020204" pitchFamily="66" charset="0"/>
                        </a:rPr>
                        <a:t>Vêtements</a:t>
                      </a:r>
                      <a:r>
                        <a:rPr lang="en-GB" sz="1400" b="1" dirty="0" smtClean="0">
                          <a:latin typeface="Comic Sans MS" panose="030F0702030302020204" pitchFamily="66" charset="0"/>
                        </a:rPr>
                        <a:t>/ </a:t>
                      </a:r>
                      <a:r>
                        <a:rPr lang="en-GB" sz="1400" b="0" dirty="0">
                          <a:latin typeface="Comic Sans MS" panose="030F0702030302020204" pitchFamily="66" charset="0"/>
                        </a:rPr>
                        <a:t>Clothes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4923633"/>
                  </a:ext>
                </a:extLst>
              </a:tr>
              <a:tr h="179491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omic Sans MS" panose="030F0702030302020204" pitchFamily="66" charset="0"/>
                        </a:rPr>
                        <a:t>Masculine singular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44084558"/>
                  </a:ext>
                </a:extLst>
              </a:tr>
              <a:tr h="179491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>
                          <a:latin typeface="Comic Sans MS" panose="030F0702030302020204" pitchFamily="66" charset="0"/>
                        </a:rPr>
                        <a:t>un </a:t>
                      </a:r>
                      <a:r>
                        <a:rPr lang="en-GB" sz="1200" b="1" dirty="0" err="1" smtClean="0">
                          <a:latin typeface="Comic Sans MS" panose="030F0702030302020204" pitchFamily="66" charset="0"/>
                        </a:rPr>
                        <a:t>uniforme</a:t>
                      </a:r>
                      <a:endParaRPr lang="en-GB" sz="12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a uniform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79491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latin typeface="Comic Sans MS" panose="030F0702030302020204" pitchFamily="66" charset="0"/>
                        </a:rPr>
                        <a:t>un </a:t>
                      </a:r>
                      <a:r>
                        <a:rPr lang="en-GB" sz="1200" b="1" dirty="0" smtClean="0">
                          <a:latin typeface="Comic Sans MS" panose="030F0702030302020204" pitchFamily="66" charset="0"/>
                        </a:rPr>
                        <a:t>pull-</a:t>
                      </a:r>
                      <a:r>
                        <a:rPr lang="en-GB" sz="1200" b="1" baseline="0" dirty="0" smtClean="0">
                          <a:latin typeface="Comic Sans MS" panose="030F0702030302020204" pitchFamily="66" charset="0"/>
                        </a:rPr>
                        <a:t>over</a:t>
                      </a:r>
                      <a:endParaRPr lang="en-GB" sz="12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Comic Sans MS" panose="030F0702030302020204" pitchFamily="66" charset="0"/>
                        </a:rPr>
                        <a:t>a jumper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9640462"/>
                  </a:ext>
                </a:extLst>
              </a:tr>
              <a:tr h="179491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>
                          <a:latin typeface="Comic Sans MS" panose="030F0702030302020204" pitchFamily="66" charset="0"/>
                        </a:rPr>
                        <a:t>un t-shirt</a:t>
                      </a:r>
                      <a:endParaRPr lang="en-GB" sz="12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a t-shirt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3214860"/>
                  </a:ext>
                </a:extLst>
              </a:tr>
              <a:tr h="179491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>
                          <a:latin typeface="Comic Sans MS" panose="030F0702030302020204" pitchFamily="66" charset="0"/>
                        </a:rPr>
                        <a:t>un short</a:t>
                      </a:r>
                      <a:endParaRPr lang="en-GB" sz="12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a</a:t>
                      </a:r>
                      <a:r>
                        <a:rPr lang="en-GB" sz="1200" baseline="0" dirty="0" smtClean="0">
                          <a:latin typeface="Comic Sans MS" panose="030F0702030302020204" pitchFamily="66" charset="0"/>
                        </a:rPr>
                        <a:t> pair of s</a:t>
                      </a:r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horts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79491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>
                          <a:latin typeface="Comic Sans MS" panose="030F0702030302020204" pitchFamily="66" charset="0"/>
                        </a:rPr>
                        <a:t>un </a:t>
                      </a:r>
                      <a:r>
                        <a:rPr lang="en-GB" sz="1200" b="1" dirty="0" err="1" smtClean="0">
                          <a:latin typeface="Comic Sans MS" panose="030F0702030302020204" pitchFamily="66" charset="0"/>
                        </a:rPr>
                        <a:t>pantalon</a:t>
                      </a:r>
                      <a:endParaRPr lang="en-GB" sz="12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a pair of trousers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79491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Comic Sans MS" panose="030F0702030302020204" pitchFamily="66" charset="0"/>
                        </a:rPr>
                        <a:t>un </a:t>
                      </a:r>
                      <a:r>
                        <a:rPr lang="en-GB" sz="1200" b="1" dirty="0" err="1" smtClean="0">
                          <a:latin typeface="Comic Sans MS" panose="030F0702030302020204" pitchFamily="66" charset="0"/>
                        </a:rPr>
                        <a:t>manteau</a:t>
                      </a:r>
                      <a:endParaRPr lang="en-GB" sz="12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a coat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3051982"/>
                  </a:ext>
                </a:extLst>
              </a:tr>
              <a:tr h="179491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omic Sans MS" panose="030F0702030302020204" pitchFamily="66" charset="0"/>
                        </a:rPr>
                        <a:t>un </a:t>
                      </a:r>
                      <a:r>
                        <a:rPr lang="en-GB" sz="1200" b="1" dirty="0" smtClean="0">
                          <a:latin typeface="Comic Sans MS" panose="030F0702030302020204" pitchFamily="66" charset="0"/>
                        </a:rPr>
                        <a:t>chapeau</a:t>
                      </a:r>
                      <a:endParaRPr lang="en-GB" sz="12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omic Sans MS" panose="030F0702030302020204" pitchFamily="66" charset="0"/>
                        </a:rPr>
                        <a:t>a </a:t>
                      </a:r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hat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1408490"/>
                  </a:ext>
                </a:extLst>
              </a:tr>
              <a:tr h="179491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omic Sans MS" panose="030F0702030302020204" pitchFamily="66" charset="0"/>
                        </a:rPr>
                        <a:t>Masculine plural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5022529"/>
                  </a:ext>
                </a:extLst>
              </a:tr>
              <a:tr h="209960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>
                          <a:latin typeface="Comic Sans MS" panose="030F0702030302020204" pitchFamily="66" charset="0"/>
                        </a:rPr>
                        <a:t>des </a:t>
                      </a:r>
                      <a:r>
                        <a:rPr lang="en-GB" sz="1200" b="1" dirty="0" err="1" smtClean="0">
                          <a:latin typeface="Comic Sans MS" panose="030F0702030302020204" pitchFamily="66" charset="0"/>
                        </a:rPr>
                        <a:t>gants</a:t>
                      </a:r>
                      <a:endParaRPr lang="en-GB" sz="12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gloves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6708581"/>
                  </a:ext>
                </a:extLst>
              </a:tr>
            </a:tbl>
          </a:graphicData>
        </a:graphic>
      </p:graphicFrame>
      <p:sp>
        <p:nvSpPr>
          <p:cNvPr id="8" name="Text Box 2">
            <a:extLst>
              <a:ext uri="{FF2B5EF4-FFF2-40B4-BE49-F238E27FC236}">
                <a16:creationId xmlns:a16="http://schemas.microsoft.com/office/drawing/2014/main" xmlns="" id="{7446D292-63CC-494C-BA60-35632E1E0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2912" y="47008"/>
            <a:ext cx="3827501" cy="569107"/>
          </a:xfrm>
          <a:prstGeom prst="rect">
            <a:avLst/>
          </a:prstGeom>
          <a:noFill/>
          <a:ln w="25400">
            <a:solidFill>
              <a:srgbClr val="99195E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Arial Unicode MS"/>
                <a:cs typeface="Arial Unicode MS"/>
              </a:rPr>
              <a:t>French </a:t>
            </a:r>
            <a:r>
              <a:rPr lang="en-US" sz="16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Arial Unicode MS"/>
                <a:cs typeface="Arial Unicode MS"/>
              </a:rPr>
              <a:t>Year 5, Autumn 2</a:t>
            </a:r>
            <a:endParaRPr lang="en-GB" sz="1600" dirty="0">
              <a:solidFill>
                <a:srgbClr val="000000"/>
              </a:solidFill>
              <a:effectLst/>
              <a:latin typeface="Comic Sans MS" panose="030F0702030302020204" pitchFamily="66" charset="0"/>
              <a:ea typeface="Arial Unicode MS"/>
              <a:cs typeface="Arial Unicode MS"/>
            </a:endParaRPr>
          </a:p>
          <a:p>
            <a:pPr algn="ctr">
              <a:spcAft>
                <a:spcPts val="0"/>
              </a:spcAft>
            </a:pPr>
            <a:r>
              <a:rPr lang="en-GB" sz="16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Arial Unicode MS"/>
                <a:cs typeface="Arial Unicode MS"/>
              </a:rPr>
              <a:t>School life – Clothes</a:t>
            </a:r>
            <a:endParaRPr lang="en-GB" sz="1600" dirty="0">
              <a:solidFill>
                <a:srgbClr val="000000"/>
              </a:solidFill>
              <a:effectLst/>
              <a:latin typeface="Comic Sans MS" panose="030F0702030302020204" pitchFamily="66" charset="0"/>
              <a:ea typeface="Arial Unicode MS"/>
              <a:cs typeface="Arial Unicode MS"/>
            </a:endParaRPr>
          </a:p>
          <a:p>
            <a:pPr algn="ctr"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latin typeface="Helvetica Neue"/>
                <a:ea typeface="Arial Unicode MS"/>
                <a:cs typeface="Arial Unicode MS"/>
              </a:rPr>
              <a:t> </a:t>
            </a:r>
            <a:endParaRPr lang="en-GB" sz="1100" dirty="0">
              <a:solidFill>
                <a:srgbClr val="000000"/>
              </a:solidFill>
              <a:effectLst/>
              <a:latin typeface="Helvetica Neue"/>
              <a:ea typeface="Arial Unicode MS"/>
              <a:cs typeface="Arial Unicode M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1C80D00-0C6E-4F1B-87C6-A263BE07985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448224" y="159896"/>
            <a:ext cx="2176176" cy="569107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AB0B287B-90ED-4306-B6BE-9E5B14061E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6828665"/>
              </p:ext>
            </p:extLst>
          </p:nvPr>
        </p:nvGraphicFramePr>
        <p:xfrm>
          <a:off x="9235249" y="4691650"/>
          <a:ext cx="2761533" cy="140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2092">
                  <a:extLst>
                    <a:ext uri="{9D8B030D-6E8A-4147-A177-3AD203B41FA5}">
                      <a16:colId xmlns:a16="http://schemas.microsoft.com/office/drawing/2014/main" xmlns="" val="1730985149"/>
                    </a:ext>
                  </a:extLst>
                </a:gridCol>
                <a:gridCol w="1559441">
                  <a:extLst>
                    <a:ext uri="{9D8B030D-6E8A-4147-A177-3AD203B41FA5}">
                      <a16:colId xmlns:a16="http://schemas.microsoft.com/office/drawing/2014/main" xmlns="" val="2074779385"/>
                    </a:ext>
                  </a:extLst>
                </a:gridCol>
              </a:tblGrid>
              <a:tr h="273096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VERB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5880060"/>
                  </a:ext>
                </a:extLst>
              </a:tr>
              <a:tr h="3034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Comic Sans MS" panose="030F0702030302020204" pitchFamily="66" charset="0"/>
                        </a:rPr>
                        <a:t>PORTER</a:t>
                      </a:r>
                      <a:endParaRPr lang="en-GB" sz="14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To wear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8438887"/>
                  </a:ext>
                </a:extLst>
              </a:tr>
              <a:tr h="273096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1200" b="1" dirty="0" err="1" smtClean="0">
                          <a:latin typeface="Comic Sans MS" panose="030F0702030302020204" pitchFamily="66" charset="0"/>
                        </a:rPr>
                        <a:t>porte</a:t>
                      </a:r>
                      <a:endParaRPr lang="en-GB" sz="12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omic Sans MS" panose="030F0702030302020204" pitchFamily="66" charset="0"/>
                        </a:rPr>
                        <a:t>I am wearing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3643277"/>
                  </a:ext>
                </a:extLst>
              </a:tr>
              <a:tr h="273096">
                <a:tc>
                  <a:txBody>
                    <a:bodyPr/>
                    <a:lstStyle/>
                    <a:p>
                      <a:r>
                        <a:rPr lang="en-GB" sz="1200" b="1" dirty="0" err="1" smtClean="0">
                          <a:latin typeface="Comic Sans MS" panose="030F0702030302020204" pitchFamily="66" charset="0"/>
                        </a:rPr>
                        <a:t>Tu</a:t>
                      </a:r>
                      <a:r>
                        <a:rPr lang="en-GB" sz="12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200" b="1" dirty="0" err="1" smtClean="0">
                          <a:latin typeface="Comic Sans MS" panose="030F0702030302020204" pitchFamily="66" charset="0"/>
                        </a:rPr>
                        <a:t>portes</a:t>
                      </a:r>
                      <a:endParaRPr lang="en-GB" sz="12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latin typeface="Comic Sans MS" panose="030F0702030302020204" pitchFamily="66" charset="0"/>
                        </a:rPr>
                        <a:t>You are </a:t>
                      </a:r>
                      <a:r>
                        <a:rPr lang="en-GB" sz="1200" dirty="0">
                          <a:latin typeface="Comic Sans MS" panose="030F0702030302020204" pitchFamily="66" charset="0"/>
                        </a:rPr>
                        <a:t>wearing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696005"/>
                  </a:ext>
                </a:extLst>
              </a:tr>
              <a:tr h="273096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Comic Sans MS" panose="030F0702030302020204" pitchFamily="66" charset="0"/>
                        </a:rPr>
                        <a:t>Il/ </a:t>
                      </a:r>
                      <a:r>
                        <a:rPr lang="en-GB" sz="1200" b="1" dirty="0" err="1" smtClean="0">
                          <a:latin typeface="Comic Sans MS" panose="030F0702030302020204" pitchFamily="66" charset="0"/>
                        </a:rPr>
                        <a:t>elle</a:t>
                      </a:r>
                      <a:r>
                        <a:rPr lang="en-GB" sz="12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200" b="1" dirty="0" err="1" smtClean="0">
                          <a:latin typeface="Comic Sans MS" panose="030F0702030302020204" pitchFamily="66" charset="0"/>
                        </a:rPr>
                        <a:t>porte</a:t>
                      </a:r>
                      <a:endParaRPr lang="en-GB" sz="12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He/she </a:t>
                      </a:r>
                      <a:r>
                        <a:rPr lang="en-GB" sz="1200" dirty="0">
                          <a:latin typeface="Comic Sans MS" panose="030F0702030302020204" pitchFamily="66" charset="0"/>
                        </a:rPr>
                        <a:t>is wearing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254209"/>
                  </a:ext>
                </a:extLst>
              </a:tr>
            </a:tbl>
          </a:graphicData>
        </a:graphic>
      </p:graphicFrame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xmlns="" id="{AC68FA98-7C0F-4BD0-A7B0-CFA7198CFC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2614959"/>
              </p:ext>
            </p:extLst>
          </p:nvPr>
        </p:nvGraphicFramePr>
        <p:xfrm>
          <a:off x="560172" y="4843850"/>
          <a:ext cx="2468971" cy="1775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2218">
                  <a:extLst>
                    <a:ext uri="{9D8B030D-6E8A-4147-A177-3AD203B41FA5}">
                      <a16:colId xmlns:a16="http://schemas.microsoft.com/office/drawing/2014/main" xmlns="" val="2073205005"/>
                    </a:ext>
                  </a:extLst>
                </a:gridCol>
                <a:gridCol w="1086753">
                  <a:extLst>
                    <a:ext uri="{9D8B030D-6E8A-4147-A177-3AD203B41FA5}">
                      <a16:colId xmlns:a16="http://schemas.microsoft.com/office/drawing/2014/main" xmlns="" val="3785321848"/>
                    </a:ext>
                  </a:extLst>
                </a:gridCol>
              </a:tblGrid>
              <a:tr h="33775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Comic Sans MS" panose="030F0702030302020204" pitchFamily="66" charset="0"/>
                        </a:rPr>
                        <a:t>Les</a:t>
                      </a:r>
                      <a:r>
                        <a:rPr lang="en-GB" sz="1400" b="1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400" b="1" baseline="0" dirty="0" err="1" smtClean="0">
                          <a:latin typeface="Comic Sans MS" panose="030F0702030302020204" pitchFamily="66" charset="0"/>
                        </a:rPr>
                        <a:t>Saisons</a:t>
                      </a:r>
                      <a:r>
                        <a:rPr lang="en-GB" sz="1400" b="1" baseline="0" dirty="0" smtClean="0">
                          <a:latin typeface="Comic Sans MS" panose="030F0702030302020204" pitchFamily="66" charset="0"/>
                        </a:rPr>
                        <a:t>/ </a:t>
                      </a:r>
                      <a:r>
                        <a:rPr lang="en-GB" sz="1400" b="0" dirty="0" smtClean="0">
                          <a:latin typeface="Comic Sans MS" panose="030F0702030302020204" pitchFamily="66" charset="0"/>
                        </a:rPr>
                        <a:t>Seasons</a:t>
                      </a:r>
                      <a:endParaRPr lang="en-GB" sz="14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8450189"/>
                  </a:ext>
                </a:extLst>
              </a:tr>
              <a:tr h="329883">
                <a:tc>
                  <a:txBody>
                    <a:bodyPr/>
                    <a:lstStyle/>
                    <a:p>
                      <a:r>
                        <a:rPr lang="en-GB" sz="1300" b="1" dirty="0" smtClean="0">
                          <a:latin typeface="Comic Sans MS" panose="030F0702030302020204" pitchFamily="66" charset="0"/>
                        </a:rPr>
                        <a:t>[au] </a:t>
                      </a:r>
                      <a:r>
                        <a:rPr lang="en-GB" sz="1300" b="1" dirty="0" err="1" smtClean="0">
                          <a:latin typeface="Comic Sans MS" panose="030F0702030302020204" pitchFamily="66" charset="0"/>
                        </a:rPr>
                        <a:t>printemps</a:t>
                      </a:r>
                      <a:endParaRPr lang="en-GB" sz="13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[in]</a:t>
                      </a:r>
                      <a:r>
                        <a:rPr lang="en-GB" sz="1200" baseline="0" dirty="0" smtClean="0">
                          <a:latin typeface="Comic Sans MS" panose="030F0702030302020204" pitchFamily="66" charset="0"/>
                        </a:rPr>
                        <a:t> s</a:t>
                      </a:r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pring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8217955"/>
                  </a:ext>
                </a:extLst>
              </a:tr>
              <a:tr h="410946">
                <a:tc>
                  <a:txBody>
                    <a:bodyPr/>
                    <a:lstStyle/>
                    <a:p>
                      <a:r>
                        <a:rPr lang="en-GB" sz="1300" b="1" dirty="0" smtClean="0">
                          <a:latin typeface="Comic Sans MS" panose="030F0702030302020204" pitchFamily="66" charset="0"/>
                        </a:rPr>
                        <a:t>[en] </a:t>
                      </a:r>
                      <a:r>
                        <a:rPr lang="en-GB" sz="1300" b="1" dirty="0" err="1" smtClean="0">
                          <a:latin typeface="Comic Sans MS" panose="030F0702030302020204" pitchFamily="66" charset="0"/>
                        </a:rPr>
                        <a:t>été</a:t>
                      </a:r>
                      <a:endParaRPr lang="en-GB" sz="13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[in] summer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1408542"/>
                  </a:ext>
                </a:extLst>
              </a:tr>
              <a:tr h="329883">
                <a:tc>
                  <a:txBody>
                    <a:bodyPr/>
                    <a:lstStyle/>
                    <a:p>
                      <a:r>
                        <a:rPr lang="en-GB" sz="1300" b="1" dirty="0" smtClean="0">
                          <a:latin typeface="Comic Sans MS" panose="030F0702030302020204" pitchFamily="66" charset="0"/>
                        </a:rPr>
                        <a:t>[en] </a:t>
                      </a:r>
                      <a:r>
                        <a:rPr lang="en-GB" sz="1300" b="1" dirty="0" err="1" smtClean="0">
                          <a:latin typeface="Comic Sans MS" panose="030F0702030302020204" pitchFamily="66" charset="0"/>
                        </a:rPr>
                        <a:t>automne</a:t>
                      </a:r>
                      <a:endParaRPr lang="en-GB" sz="13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[in] autumn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2702761"/>
                  </a:ext>
                </a:extLst>
              </a:tr>
              <a:tr h="366870">
                <a:tc>
                  <a:txBody>
                    <a:bodyPr/>
                    <a:lstStyle/>
                    <a:p>
                      <a:r>
                        <a:rPr lang="en-GB" sz="1300" b="1" dirty="0" smtClean="0">
                          <a:latin typeface="Comic Sans MS" panose="030F0702030302020204" pitchFamily="66" charset="0"/>
                        </a:rPr>
                        <a:t>[en] hiver</a:t>
                      </a:r>
                      <a:endParaRPr lang="en-GB" sz="13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[in] winter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0066954"/>
                  </a:ext>
                </a:extLst>
              </a:tr>
            </a:tbl>
          </a:graphicData>
        </a:graphic>
      </p:graphicFrame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xmlns="" id="{C51DC65A-2D3D-41A3-A92E-1567DDBFE46A}"/>
              </a:ext>
            </a:extLst>
          </p:cNvPr>
          <p:cNvSpPr/>
          <p:nvPr/>
        </p:nvSpPr>
        <p:spPr>
          <a:xfrm>
            <a:off x="4624674" y="5785406"/>
            <a:ext cx="2983778" cy="870284"/>
          </a:xfrm>
          <a:prstGeom prst="wedgeEllipseCallout">
            <a:avLst>
              <a:gd name="adj1" fmla="val -64773"/>
              <a:gd name="adj2" fmla="val -778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tx1"/>
                </a:solidFill>
              </a:rPr>
              <a:t>En </a:t>
            </a:r>
            <a:r>
              <a:rPr lang="en-GB" sz="1200" b="1" dirty="0" err="1" smtClean="0">
                <a:solidFill>
                  <a:schemeClr val="tx1"/>
                </a:solidFill>
              </a:rPr>
              <a:t>été</a:t>
            </a:r>
            <a:r>
              <a:rPr lang="en-GB" sz="1200" b="1" dirty="0" smtClean="0">
                <a:solidFill>
                  <a:schemeClr val="tx1"/>
                </a:solidFill>
              </a:rPr>
              <a:t>, je </a:t>
            </a:r>
            <a:r>
              <a:rPr lang="en-GB" sz="1200" b="1" dirty="0" err="1" smtClean="0">
                <a:solidFill>
                  <a:schemeClr val="tx1"/>
                </a:solidFill>
              </a:rPr>
              <a:t>porte</a:t>
            </a:r>
            <a:r>
              <a:rPr lang="en-GB" sz="1200" b="1" dirty="0" smtClean="0">
                <a:solidFill>
                  <a:schemeClr val="tx1"/>
                </a:solidFill>
              </a:rPr>
              <a:t> un t-shirt, un short et des baskets.</a:t>
            </a:r>
            <a:endParaRPr lang="en-GB" sz="1000" b="1" dirty="0">
              <a:solidFill>
                <a:schemeClr val="tx1"/>
              </a:solidFill>
            </a:endParaRPr>
          </a:p>
        </p:txBody>
      </p:sp>
      <p:graphicFrame>
        <p:nvGraphicFramePr>
          <p:cNvPr id="18" name="Table 30">
            <a:extLst>
              <a:ext uri="{FF2B5EF4-FFF2-40B4-BE49-F238E27FC236}">
                <a16:creationId xmlns:a16="http://schemas.microsoft.com/office/drawing/2014/main" xmlns="" id="{8B7FA5B4-8F71-4665-8F63-4517D9739F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47058147"/>
              </p:ext>
            </p:extLst>
          </p:nvPr>
        </p:nvGraphicFramePr>
        <p:xfrm>
          <a:off x="9806550" y="6178377"/>
          <a:ext cx="1577438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2551">
                  <a:extLst>
                    <a:ext uri="{9D8B030D-6E8A-4147-A177-3AD203B41FA5}">
                      <a16:colId xmlns:a16="http://schemas.microsoft.com/office/drawing/2014/main" xmlns="" val="1100164633"/>
                    </a:ext>
                  </a:extLst>
                </a:gridCol>
                <a:gridCol w="994887">
                  <a:extLst>
                    <a:ext uri="{9D8B030D-6E8A-4147-A177-3AD203B41FA5}">
                      <a16:colId xmlns:a16="http://schemas.microsoft.com/office/drawing/2014/main" xmlns="" val="2889820613"/>
                    </a:ext>
                  </a:extLst>
                </a:gridCol>
              </a:tblGrid>
              <a:tr h="175465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KEY </a:t>
                      </a:r>
                      <a:r>
                        <a:rPr lang="en-GB" sz="1200" b="1" i="1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SOUNDS </a:t>
                      </a:r>
                      <a:endParaRPr lang="en-GB" sz="1200" b="1" i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2514767"/>
                  </a:ext>
                </a:extLst>
              </a:tr>
              <a:tr h="240596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on</a:t>
                      </a:r>
                      <a:endParaRPr lang="en-GB" sz="1200" b="1" i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err="1" smtClean="0">
                          <a:latin typeface="Comic Sans MS" panose="030F0702030302020204" pitchFamily="66" charset="0"/>
                        </a:rPr>
                        <a:t>ohn</a:t>
                      </a:r>
                      <a:endParaRPr lang="en-GB" sz="12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951196"/>
                  </a:ext>
                </a:extLst>
              </a:tr>
            </a:tbl>
          </a:graphicData>
        </a:graphic>
      </p:graphicFrame>
      <p:pic>
        <p:nvPicPr>
          <p:cNvPr id="2050" name="Picture 2" descr="4+ Free Playgroup &amp; Giant Illustrations - Pixab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7427" y="5708822"/>
            <a:ext cx="1293340" cy="1041786"/>
          </a:xfrm>
          <a:prstGeom prst="rect">
            <a:avLst/>
          </a:prstGeom>
          <a:noFill/>
        </p:spPr>
      </p:pic>
      <p:pic>
        <p:nvPicPr>
          <p:cNvPr id="10" name="Picture 9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00181B5D-9C9F-4C42-868D-1DC2410E7A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8699157" y="5766585"/>
            <a:ext cx="551598" cy="962766"/>
          </a:xfrm>
          <a:prstGeom prst="rect">
            <a:avLst/>
          </a:prstGeom>
        </p:spPr>
      </p:pic>
      <p:pic>
        <p:nvPicPr>
          <p:cNvPr id="2052" name="Picture 4" descr="People, Life, Lifestyle, Cute, Cartoon, Art, Chil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58733" y="518964"/>
            <a:ext cx="767062" cy="963848"/>
          </a:xfrm>
          <a:prstGeom prst="rect">
            <a:avLst/>
          </a:prstGeom>
          <a:noFill/>
        </p:spPr>
      </p:pic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xmlns="" id="{235288C6-82C0-40A0-9666-129B1171075F}"/>
              </a:ext>
            </a:extLst>
          </p:cNvPr>
          <p:cNvSpPr/>
          <p:nvPr/>
        </p:nvSpPr>
        <p:spPr>
          <a:xfrm>
            <a:off x="1691452" y="140765"/>
            <a:ext cx="1610238" cy="609600"/>
          </a:xfrm>
          <a:prstGeom prst="wedgeEllipseCallout">
            <a:avLst>
              <a:gd name="adj1" fmla="val 30756"/>
              <a:gd name="adj2" fmla="val 56836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Je </a:t>
            </a:r>
            <a:r>
              <a:rPr lang="en-GB" sz="1200" b="1" dirty="0" err="1" smtClean="0">
                <a:solidFill>
                  <a:schemeClr val="tx1"/>
                </a:solidFill>
              </a:rPr>
              <a:t>porte</a:t>
            </a:r>
            <a:r>
              <a:rPr lang="en-GB" sz="1200" b="1" dirty="0" smtClean="0">
                <a:solidFill>
                  <a:schemeClr val="tx1"/>
                </a:solidFill>
              </a:rPr>
              <a:t> </a:t>
            </a:r>
            <a:r>
              <a:rPr lang="en-GB" sz="1200" b="1" dirty="0">
                <a:solidFill>
                  <a:schemeClr val="tx1"/>
                </a:solidFill>
              </a:rPr>
              <a:t>un </a:t>
            </a:r>
            <a:r>
              <a:rPr lang="en-GB" sz="1200" b="1" dirty="0" err="1">
                <a:solidFill>
                  <a:schemeClr val="tx1"/>
                </a:solidFill>
              </a:rPr>
              <a:t>uniforme</a:t>
            </a:r>
            <a:r>
              <a:rPr lang="en-GB" sz="1200" b="1" dirty="0">
                <a:solidFill>
                  <a:schemeClr val="tx1"/>
                </a:solidFill>
              </a:rPr>
              <a:t> </a:t>
            </a:r>
            <a:r>
              <a:rPr lang="en-GB" sz="1200" b="1" dirty="0" smtClean="0">
                <a:solidFill>
                  <a:schemeClr val="tx1"/>
                </a:solidFill>
              </a:rPr>
              <a:t>bleu, rouge et </a:t>
            </a:r>
            <a:r>
              <a:rPr lang="en-GB" sz="1200" b="1" dirty="0" err="1" smtClean="0">
                <a:solidFill>
                  <a:schemeClr val="tx1"/>
                </a:solidFill>
              </a:rPr>
              <a:t>blanc</a:t>
            </a:r>
            <a:r>
              <a:rPr lang="en-GB" sz="1200" b="1" dirty="0" smtClean="0">
                <a:solidFill>
                  <a:schemeClr val="tx1"/>
                </a:solidFill>
              </a:rPr>
              <a:t>.</a:t>
            </a:r>
            <a:endParaRPr lang="en-GB" sz="1050" b="1" dirty="0">
              <a:solidFill>
                <a:schemeClr val="tx1"/>
              </a:solidFill>
            </a:endParaRPr>
          </a:p>
        </p:txBody>
      </p:sp>
      <p:pic>
        <p:nvPicPr>
          <p:cNvPr id="2054" name="Picture 6" descr="People, Life, Lifestyle, Cute, Cartoon, Art, Chil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80478" y="576868"/>
            <a:ext cx="743522" cy="876809"/>
          </a:xfrm>
          <a:prstGeom prst="rect">
            <a:avLst/>
          </a:prstGeom>
          <a:noFill/>
        </p:spPr>
      </p:pic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xmlns="" id="{AF7D1F7E-DEE8-476F-B2DA-DDFE439E03CA}"/>
              </a:ext>
            </a:extLst>
          </p:cNvPr>
          <p:cNvSpPr/>
          <p:nvPr/>
        </p:nvSpPr>
        <p:spPr>
          <a:xfrm>
            <a:off x="0" y="129730"/>
            <a:ext cx="1474217" cy="463483"/>
          </a:xfrm>
          <a:prstGeom prst="wedgeEllipseCallout">
            <a:avLst>
              <a:gd name="adj1" fmla="val 28521"/>
              <a:gd name="adj2" fmla="val 82181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err="1" smtClean="0">
                <a:solidFill>
                  <a:schemeClr val="tx1"/>
                </a:solidFill>
              </a:rPr>
              <a:t>Que</a:t>
            </a:r>
            <a:r>
              <a:rPr lang="en-GB" sz="12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GB" sz="1200" b="1" dirty="0" err="1" smtClean="0">
                <a:solidFill>
                  <a:schemeClr val="tx1"/>
                </a:solidFill>
              </a:rPr>
              <a:t>portes-tu</a:t>
            </a:r>
            <a:r>
              <a:rPr lang="en-GB" sz="1200" b="1" dirty="0" smtClean="0">
                <a:solidFill>
                  <a:schemeClr val="tx1"/>
                </a:solidFill>
              </a:rPr>
              <a:t>?</a:t>
            </a:r>
            <a:endParaRPr lang="en-GB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2579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2F97C683-FE32-427B-A0AE-8C384D5E2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19756944"/>
              </p:ext>
            </p:extLst>
          </p:nvPr>
        </p:nvGraphicFramePr>
        <p:xfrm>
          <a:off x="5321643" y="5857297"/>
          <a:ext cx="6557489" cy="8606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38048">
                  <a:extLst>
                    <a:ext uri="{9D8B030D-6E8A-4147-A177-3AD203B41FA5}">
                      <a16:colId xmlns:a16="http://schemas.microsoft.com/office/drawing/2014/main" xmlns="" val="3418081663"/>
                    </a:ext>
                  </a:extLst>
                </a:gridCol>
                <a:gridCol w="843879">
                  <a:extLst>
                    <a:ext uri="{9D8B030D-6E8A-4147-A177-3AD203B41FA5}">
                      <a16:colId xmlns:a16="http://schemas.microsoft.com/office/drawing/2014/main" xmlns="" val="4033877137"/>
                    </a:ext>
                  </a:extLst>
                </a:gridCol>
                <a:gridCol w="1234703">
                  <a:extLst>
                    <a:ext uri="{9D8B030D-6E8A-4147-A177-3AD203B41FA5}">
                      <a16:colId xmlns:a16="http://schemas.microsoft.com/office/drawing/2014/main" xmlns="" val="3107725615"/>
                    </a:ext>
                  </a:extLst>
                </a:gridCol>
                <a:gridCol w="1146953">
                  <a:extLst>
                    <a:ext uri="{9D8B030D-6E8A-4147-A177-3AD203B41FA5}">
                      <a16:colId xmlns:a16="http://schemas.microsoft.com/office/drawing/2014/main" xmlns="" val="955925687"/>
                    </a:ext>
                  </a:extLst>
                </a:gridCol>
                <a:gridCol w="1146953">
                  <a:extLst>
                    <a:ext uri="{9D8B030D-6E8A-4147-A177-3AD203B41FA5}">
                      <a16:colId xmlns:a16="http://schemas.microsoft.com/office/drawing/2014/main" xmlns="" val="3048085215"/>
                    </a:ext>
                  </a:extLst>
                </a:gridCol>
                <a:gridCol w="1146953">
                  <a:extLst>
                    <a:ext uri="{9D8B030D-6E8A-4147-A177-3AD203B41FA5}">
                      <a16:colId xmlns:a16="http://schemas.microsoft.com/office/drawing/2014/main" xmlns="" val="1442917306"/>
                    </a:ext>
                  </a:extLst>
                </a:gridCol>
              </a:tblGrid>
              <a:tr h="324101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u="sng" dirty="0" smtClean="0">
                          <a:effectLst/>
                          <a:latin typeface="Comic Sans MS" pitchFamily="66" charset="0"/>
                        </a:rPr>
                        <a:t>Les </a:t>
                      </a:r>
                      <a:r>
                        <a:rPr lang="en-GB" sz="1200" b="1" u="sng" dirty="0" err="1" smtClean="0">
                          <a:effectLst/>
                          <a:latin typeface="Comic Sans MS" pitchFamily="66" charset="0"/>
                        </a:rPr>
                        <a:t>Nombres</a:t>
                      </a:r>
                      <a:r>
                        <a:rPr lang="en-GB" sz="1200" b="1" u="sng" dirty="0" smtClean="0">
                          <a:effectLst/>
                          <a:latin typeface="Comic Sans MS" pitchFamily="66" charset="0"/>
                        </a:rPr>
                        <a:t>/ </a:t>
                      </a:r>
                      <a:r>
                        <a:rPr lang="en-GB" sz="1200" b="1" u="sng" dirty="0">
                          <a:effectLst/>
                          <a:latin typeface="Comic Sans MS" pitchFamily="66" charset="0"/>
                        </a:rPr>
                        <a:t>numbers</a:t>
                      </a:r>
                      <a:endParaRPr lang="en-GB" sz="1200" b="1" dirty="0">
                        <a:effectLst/>
                        <a:latin typeface="Comic Sans MS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98503058"/>
                  </a:ext>
                </a:extLst>
              </a:tr>
              <a:tr h="5365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omic Sans MS" pitchFamily="66" charset="0"/>
                        </a:rPr>
                        <a:t>10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effectLst/>
                          <a:latin typeface="Comic Sans MS" pitchFamily="66" charset="0"/>
                        </a:rPr>
                        <a:t>dix</a:t>
                      </a:r>
                      <a:endParaRPr lang="en-GB" sz="1200" b="1" dirty="0">
                        <a:effectLst/>
                        <a:latin typeface="Comic Sans MS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omic Sans MS" pitchFamily="66" charset="0"/>
                        </a:rPr>
                        <a:t>20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effectLst/>
                          <a:latin typeface="Comic Sans MS" pitchFamily="66" charset="0"/>
                        </a:rPr>
                        <a:t>vingt</a:t>
                      </a:r>
                      <a:endParaRPr lang="en-GB" sz="1200" b="1" dirty="0">
                        <a:effectLst/>
                        <a:latin typeface="Comic Sans MS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Comic Sans MS" pitchFamily="66" charset="0"/>
                        </a:rPr>
                        <a:t>30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en-GB" sz="1200" b="1" dirty="0" err="1" smtClean="0">
                          <a:effectLst/>
                          <a:latin typeface="Comic Sans MS" pitchFamily="66" charset="0"/>
                        </a:rPr>
                        <a:t>trente</a:t>
                      </a:r>
                      <a:endParaRPr lang="en-GB" sz="1200" b="1" dirty="0">
                        <a:effectLst/>
                        <a:latin typeface="Comic Sans MS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omic Sans MS" pitchFamily="66" charset="0"/>
                        </a:rPr>
                        <a:t>40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effectLst/>
                          <a:latin typeface="Comic Sans MS" pitchFamily="66" charset="0"/>
                        </a:rPr>
                        <a:t>quarante</a:t>
                      </a:r>
                      <a:endParaRPr lang="en-GB" sz="1200" b="1" dirty="0">
                        <a:effectLst/>
                        <a:latin typeface="Comic Sans MS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omic Sans MS" pitchFamily="66" charset="0"/>
                        </a:rPr>
                        <a:t>50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effectLst/>
                          <a:latin typeface="Comic Sans MS" pitchFamily="66" charset="0"/>
                        </a:rPr>
                        <a:t>cinquante</a:t>
                      </a:r>
                      <a:endParaRPr lang="en-GB" sz="1200" b="1" dirty="0">
                        <a:effectLst/>
                        <a:latin typeface="Comic Sans MS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omic Sans MS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effectLst/>
                          <a:latin typeface="Comic Sans MS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soixante</a:t>
                      </a:r>
                      <a:endParaRPr lang="en-GB" sz="1200" b="1" dirty="0">
                        <a:effectLst/>
                        <a:latin typeface="Comic Sans MS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531250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84691192-5DD2-4AF6-87FB-D94519F18F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9109615"/>
              </p:ext>
            </p:extLst>
          </p:nvPr>
        </p:nvGraphicFramePr>
        <p:xfrm>
          <a:off x="323761" y="1001564"/>
          <a:ext cx="5229612" cy="189770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78466">
                  <a:extLst>
                    <a:ext uri="{9D8B030D-6E8A-4147-A177-3AD203B41FA5}">
                      <a16:colId xmlns:a16="http://schemas.microsoft.com/office/drawing/2014/main" xmlns="" val="1095890920"/>
                    </a:ext>
                  </a:extLst>
                </a:gridCol>
                <a:gridCol w="2151146">
                  <a:extLst>
                    <a:ext uri="{9D8B030D-6E8A-4147-A177-3AD203B41FA5}">
                      <a16:colId xmlns:a16="http://schemas.microsoft.com/office/drawing/2014/main" xmlns="" val="2696884617"/>
                    </a:ext>
                  </a:extLst>
                </a:gridCol>
              </a:tblGrid>
              <a:tr h="31649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Key Question</a:t>
                      </a: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55182711"/>
                  </a:ext>
                </a:extLst>
              </a:tr>
              <a:tr h="3162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 err="1" smtClean="0">
                          <a:effectLst/>
                          <a:latin typeface="Comic Sans MS" panose="030F0702030302020204" pitchFamily="66" charset="0"/>
                        </a:rPr>
                        <a:t>Quelle</a:t>
                      </a:r>
                      <a:r>
                        <a:rPr lang="en-GB" sz="1300" b="1" dirty="0" smtClean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300" b="1" dirty="0" err="1" smtClean="0">
                          <a:effectLst/>
                          <a:latin typeface="Comic Sans MS" panose="030F0702030302020204" pitchFamily="66" charset="0"/>
                        </a:rPr>
                        <a:t>heure</a:t>
                      </a:r>
                      <a:r>
                        <a:rPr lang="en-GB" sz="1300" b="1" baseline="0" dirty="0" smtClean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300" b="1" baseline="0" dirty="0" err="1" smtClean="0">
                          <a:effectLst/>
                          <a:latin typeface="Comic Sans MS" panose="030F0702030302020204" pitchFamily="66" charset="0"/>
                        </a:rPr>
                        <a:t>est-il</a:t>
                      </a:r>
                      <a:r>
                        <a:rPr lang="en-GB" sz="1300" b="1" dirty="0" smtClean="0">
                          <a:effectLst/>
                          <a:latin typeface="Comic Sans MS" panose="030F0702030302020204" pitchFamily="66" charset="0"/>
                        </a:rPr>
                        <a:t>? </a:t>
                      </a:r>
                      <a:endParaRPr lang="en-GB" sz="1300" b="1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>
                          <a:effectLst/>
                          <a:latin typeface="Comic Sans MS" panose="030F0702030302020204" pitchFamily="66" charset="0"/>
                        </a:rPr>
                        <a:t>What time is it?</a:t>
                      </a:r>
                      <a:endParaRPr lang="en-GB" sz="1300" b="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32118633"/>
                  </a:ext>
                </a:extLst>
              </a:tr>
              <a:tr h="3162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  </a:t>
                      </a:r>
                      <a:r>
                        <a:rPr lang="en-GB" sz="13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Il </a:t>
                      </a:r>
                      <a:r>
                        <a:rPr lang="en-GB" sz="13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est</a:t>
                      </a:r>
                      <a:r>
                        <a:rPr lang="en-GB" sz="13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… </a:t>
                      </a:r>
                      <a:r>
                        <a:rPr lang="en-GB" sz="13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heure</a:t>
                      </a:r>
                      <a:r>
                        <a:rPr lang="en-GB" sz="13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[s] </a:t>
                      </a:r>
                      <a:r>
                        <a:rPr lang="en-GB" sz="13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moins</a:t>
                      </a:r>
                      <a:r>
                        <a:rPr lang="en-GB" sz="13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le quart</a:t>
                      </a:r>
                      <a:endParaRPr lang="en-GB" sz="13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It’s a </a:t>
                      </a:r>
                      <a:r>
                        <a:rPr lang="en-GB" sz="1300" b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quarter to …</a:t>
                      </a:r>
                    </a:p>
                  </a:txBody>
                  <a:tcPr marL="68580" marR="68580" marT="0" marB="0"/>
                </a:tc>
              </a:tr>
              <a:tr h="3162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  </a:t>
                      </a:r>
                      <a:r>
                        <a:rPr lang="en-GB" sz="13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Il</a:t>
                      </a:r>
                      <a:r>
                        <a:rPr lang="en-GB" sz="1300" b="1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300" b="1" baseline="0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est</a:t>
                      </a:r>
                      <a:r>
                        <a:rPr lang="en-GB" sz="1300" b="1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… </a:t>
                      </a:r>
                      <a:r>
                        <a:rPr lang="en-GB" sz="1300" b="1" baseline="0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heure</a:t>
                      </a:r>
                      <a:r>
                        <a:rPr lang="en-GB" sz="1300" b="1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[s] et quart</a:t>
                      </a:r>
                      <a:endParaRPr lang="en-GB" sz="13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It’s </a:t>
                      </a:r>
                      <a:r>
                        <a:rPr lang="en-GB" sz="1300" b="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quarter </a:t>
                      </a:r>
                      <a:r>
                        <a:rPr lang="en-GB" sz="1300" b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past…</a:t>
                      </a:r>
                    </a:p>
                  </a:txBody>
                  <a:tcPr marL="68580" marR="68580" marT="0" marB="0"/>
                </a:tc>
              </a:tr>
              <a:tr h="3162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 </a:t>
                      </a:r>
                      <a:r>
                        <a:rPr lang="en-GB" sz="13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 </a:t>
                      </a:r>
                      <a:r>
                        <a:rPr lang="en-GB" sz="13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  <a:r>
                        <a:rPr lang="en-GB" sz="13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3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une</a:t>
                      </a:r>
                      <a:r>
                        <a:rPr lang="en-GB" sz="13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3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heure</a:t>
                      </a:r>
                      <a:r>
                        <a:rPr lang="en-GB" sz="13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3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moins</a:t>
                      </a:r>
                      <a:r>
                        <a:rPr lang="en-GB" sz="13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le quart</a:t>
                      </a:r>
                      <a:endParaRPr lang="en-GB" sz="13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0" dirty="0">
                          <a:effectLst/>
                          <a:latin typeface="Comic Sans MS" panose="030F0702030302020204" pitchFamily="66" charset="0"/>
                        </a:rPr>
                        <a:t>It’s </a:t>
                      </a:r>
                      <a:r>
                        <a:rPr lang="en-GB" sz="1300" b="0" dirty="0" smtClean="0">
                          <a:effectLst/>
                          <a:latin typeface="Comic Sans MS" panose="030F0702030302020204" pitchFamily="66" charset="0"/>
                        </a:rPr>
                        <a:t> a quarter </a:t>
                      </a:r>
                      <a:r>
                        <a:rPr lang="en-GB" sz="1300" b="0" dirty="0">
                          <a:effectLst/>
                          <a:latin typeface="Comic Sans MS" panose="030F0702030302020204" pitchFamily="66" charset="0"/>
                        </a:rPr>
                        <a:t>to one</a:t>
                      </a:r>
                      <a:endParaRPr lang="en-GB" sz="1300" b="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48674957"/>
                  </a:ext>
                </a:extLst>
              </a:tr>
              <a:tr h="3162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 </a:t>
                      </a:r>
                      <a:r>
                        <a:rPr lang="en-GB" sz="13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 </a:t>
                      </a:r>
                      <a:r>
                        <a:rPr lang="en-GB" sz="13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  <a:r>
                        <a:rPr lang="en-GB" sz="13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3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une</a:t>
                      </a:r>
                      <a:r>
                        <a:rPr lang="en-GB" sz="13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3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heure</a:t>
                      </a:r>
                      <a:r>
                        <a:rPr lang="en-GB" sz="13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et quart</a:t>
                      </a:r>
                      <a:endParaRPr lang="en-GB" sz="13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It’s </a:t>
                      </a:r>
                      <a:r>
                        <a:rPr lang="en-GB" sz="1300" b="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quarter </a:t>
                      </a:r>
                      <a:r>
                        <a:rPr lang="en-GB" sz="1300" b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past one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75462194"/>
                  </a:ext>
                </a:extLst>
              </a:tr>
            </a:tbl>
          </a:graphicData>
        </a:graphic>
      </p:graphicFrame>
      <p:sp>
        <p:nvSpPr>
          <p:cNvPr id="15" name="Text Box 2">
            <a:extLst>
              <a:ext uri="{FF2B5EF4-FFF2-40B4-BE49-F238E27FC236}">
                <a16:creationId xmlns:a16="http://schemas.microsoft.com/office/drawing/2014/main" xmlns="" id="{A115E81F-3E08-4870-953A-1A9C612EC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067" y="294353"/>
            <a:ext cx="3827501" cy="569107"/>
          </a:xfrm>
          <a:prstGeom prst="rect">
            <a:avLst/>
          </a:prstGeom>
          <a:noFill/>
          <a:ln w="25400">
            <a:solidFill>
              <a:srgbClr val="99195E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Arial Unicode MS"/>
                <a:cs typeface="Arial Unicode MS"/>
              </a:rPr>
              <a:t>French </a:t>
            </a:r>
            <a:r>
              <a:rPr lang="en-US" sz="16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Arial Unicode MS"/>
                <a:cs typeface="Arial Unicode MS"/>
              </a:rPr>
              <a:t>Year 5, Autumn 2</a:t>
            </a:r>
            <a:endParaRPr lang="en-GB" sz="1600" dirty="0">
              <a:solidFill>
                <a:srgbClr val="000000"/>
              </a:solidFill>
              <a:effectLst/>
              <a:latin typeface="Comic Sans MS" panose="030F0702030302020204" pitchFamily="66" charset="0"/>
              <a:ea typeface="Arial Unicode MS"/>
              <a:cs typeface="Arial Unicode MS"/>
            </a:endParaRPr>
          </a:p>
          <a:p>
            <a:pPr algn="ctr">
              <a:spcAft>
                <a:spcPts val="0"/>
              </a:spcAft>
            </a:pPr>
            <a:r>
              <a:rPr lang="en-GB" sz="16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Arial Unicode MS"/>
                <a:cs typeface="Arial Unicode MS"/>
              </a:rPr>
              <a:t>School life – The time</a:t>
            </a:r>
            <a:endParaRPr lang="en-GB" sz="1600" dirty="0">
              <a:solidFill>
                <a:srgbClr val="000000"/>
              </a:solidFill>
              <a:effectLst/>
              <a:latin typeface="Comic Sans MS" panose="030F0702030302020204" pitchFamily="66" charset="0"/>
              <a:ea typeface="Arial Unicode MS"/>
              <a:cs typeface="Arial Unicode MS"/>
            </a:endParaRPr>
          </a:p>
          <a:p>
            <a:pPr algn="ctr"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latin typeface="Helvetica Neue"/>
                <a:ea typeface="Arial Unicode MS"/>
                <a:cs typeface="Arial Unicode MS"/>
              </a:rPr>
              <a:t> </a:t>
            </a:r>
            <a:endParaRPr lang="en-GB" sz="1100" dirty="0">
              <a:solidFill>
                <a:srgbClr val="000000"/>
              </a:solidFill>
              <a:effectLst/>
              <a:latin typeface="Helvetica Neue"/>
              <a:ea typeface="Arial Unicode MS"/>
              <a:cs typeface="Arial Unicode M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AD3219F-18BE-4863-8CE9-7533CB9C2C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394958" y="257550"/>
            <a:ext cx="2176176" cy="569107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48B9AE22-F40E-4D72-B3D3-D58C4EAE1C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68293024"/>
              </p:ext>
            </p:extLst>
          </p:nvPr>
        </p:nvGraphicFramePr>
        <p:xfrm>
          <a:off x="7307159" y="1037968"/>
          <a:ext cx="4571803" cy="448763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89762">
                  <a:extLst>
                    <a:ext uri="{9D8B030D-6E8A-4147-A177-3AD203B41FA5}">
                      <a16:colId xmlns:a16="http://schemas.microsoft.com/office/drawing/2014/main" xmlns="" val="1095890920"/>
                    </a:ext>
                  </a:extLst>
                </a:gridCol>
                <a:gridCol w="1982041">
                  <a:extLst>
                    <a:ext uri="{9D8B030D-6E8A-4147-A177-3AD203B41FA5}">
                      <a16:colId xmlns:a16="http://schemas.microsoft.com/office/drawing/2014/main" xmlns="" val="2696884617"/>
                    </a:ext>
                  </a:extLst>
                </a:gridCol>
              </a:tblGrid>
              <a:tr h="23889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effectLst/>
                          <a:latin typeface="Comic Sans MS" panose="030F0702030302020204" pitchFamily="66" charset="0"/>
                        </a:rPr>
                        <a:t>L’Heure</a:t>
                      </a:r>
                      <a:r>
                        <a:rPr lang="en-GB" sz="1200" b="1" dirty="0" smtClean="0">
                          <a:effectLst/>
                          <a:latin typeface="Comic Sans MS" panose="030F0702030302020204" pitchFamily="66" charset="0"/>
                        </a:rPr>
                        <a:t>/ </a:t>
                      </a:r>
                      <a:r>
                        <a:rPr lang="en-GB" sz="1200" b="0" dirty="0">
                          <a:effectLst/>
                          <a:latin typeface="Comic Sans MS" panose="030F0702030302020204" pitchFamily="66" charset="0"/>
                        </a:rPr>
                        <a:t>The time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55182711"/>
                  </a:ext>
                </a:extLst>
              </a:tr>
              <a:tr h="2730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 </a:t>
                      </a:r>
                      <a:r>
                        <a:rPr lang="en-GB" sz="1100" b="1" dirty="0" err="1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moins</a:t>
                      </a: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le quart</a:t>
                      </a:r>
                      <a:endParaRPr lang="en-GB" sz="11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It’s a quarter </a:t>
                      </a: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…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4944124"/>
                  </a:ext>
                </a:extLst>
              </a:tr>
              <a:tr h="257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 et quart</a:t>
                      </a:r>
                      <a:endParaRPr lang="en-GB" sz="11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It’s a quarter </a:t>
                      </a: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past …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27257808"/>
                  </a:ext>
                </a:extLst>
              </a:tr>
              <a:tr h="2529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 </a:t>
                      </a:r>
                      <a:r>
                        <a:rPr lang="en-GB" sz="1100" b="1" dirty="0" err="1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dirty="0" err="1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une</a:t>
                      </a: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dirty="0" err="1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heure</a:t>
                      </a: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dirty="0" err="1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moins</a:t>
                      </a: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le quart</a:t>
                      </a:r>
                      <a:endParaRPr lang="en-GB" sz="11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It’s </a:t>
                      </a:r>
                      <a:r>
                        <a:rPr lang="en-GB" sz="1100" dirty="0" smtClean="0">
                          <a:effectLst/>
                          <a:latin typeface="Comic Sans MS" panose="030F0702030302020204" pitchFamily="66" charset="0"/>
                        </a:rPr>
                        <a:t>a quarter </a:t>
                      </a: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to one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02528368"/>
                  </a:ext>
                </a:extLst>
              </a:tr>
              <a:tr h="2636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 </a:t>
                      </a:r>
                      <a:r>
                        <a:rPr lang="en-GB" sz="1100" b="1" dirty="0" err="1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dirty="0" err="1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une</a:t>
                      </a: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dirty="0" err="1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heure</a:t>
                      </a: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et quart</a:t>
                      </a:r>
                      <a:endParaRPr lang="en-GB" sz="11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omic Sans MS" panose="030F0702030302020204" pitchFamily="66" charset="0"/>
                        </a:rPr>
                        <a:t>It’s a </a:t>
                      </a: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quarter past one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75462194"/>
                  </a:ext>
                </a:extLst>
              </a:tr>
              <a:tr h="2636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 </a:t>
                      </a:r>
                      <a:r>
                        <a:rPr lang="en-GB" sz="1100" b="1" dirty="0" err="1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dirty="0" err="1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deux</a:t>
                      </a: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dirty="0" err="1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heures</a:t>
                      </a: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dirty="0" err="1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moins</a:t>
                      </a: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le quart</a:t>
                      </a:r>
                      <a:endParaRPr lang="en-GB" sz="11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It’s a </a:t>
                      </a: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quarter to two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41806585"/>
                  </a:ext>
                </a:extLst>
              </a:tr>
              <a:tr h="2388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 </a:t>
                      </a:r>
                      <a:r>
                        <a:rPr lang="en-GB" sz="1100" b="1" dirty="0" err="1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dirty="0" err="1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deux</a:t>
                      </a: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dirty="0" err="1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heures</a:t>
                      </a: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et quart</a:t>
                      </a:r>
                      <a:endParaRPr lang="en-GB" sz="11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It’s a </a:t>
                      </a: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quarter past two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29421613"/>
                  </a:ext>
                </a:extLst>
              </a:tr>
              <a:tr h="2306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 </a:t>
                      </a:r>
                      <a:r>
                        <a:rPr lang="en-GB" sz="1100" b="1" dirty="0" err="1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dirty="0" err="1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trois</a:t>
                      </a: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dirty="0" err="1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heures</a:t>
                      </a: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dirty="0" err="1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moins</a:t>
                      </a: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le quart</a:t>
                      </a:r>
                      <a:endParaRPr lang="en-GB" sz="11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It’s a quarter </a:t>
                      </a: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three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97785576"/>
                  </a:ext>
                </a:extLst>
              </a:tr>
              <a:tr h="2471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 </a:t>
                      </a:r>
                      <a:r>
                        <a:rPr lang="en-GB" sz="1100" b="1" dirty="0" err="1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dirty="0" err="1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trois</a:t>
                      </a: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dirty="0" err="1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heures</a:t>
                      </a: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et quart</a:t>
                      </a:r>
                      <a:endParaRPr lang="en-GB" sz="11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It’s a </a:t>
                      </a: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quarter past three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34269723"/>
                  </a:ext>
                </a:extLst>
              </a:tr>
              <a:tr h="2553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 </a:t>
                      </a:r>
                      <a:r>
                        <a:rPr lang="en-GB" sz="1100" b="1" dirty="0" err="1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dirty="0" err="1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quatre</a:t>
                      </a: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dirty="0" err="1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heures</a:t>
                      </a: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dirty="0" err="1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moins</a:t>
                      </a: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le quart</a:t>
                      </a:r>
                      <a:endParaRPr lang="en-GB" sz="11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It’s </a:t>
                      </a:r>
                      <a:r>
                        <a:rPr lang="en-GB" sz="11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quarter </a:t>
                      </a: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four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97052778"/>
                  </a:ext>
                </a:extLst>
              </a:tr>
              <a:tr h="2388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 </a:t>
                      </a:r>
                      <a:r>
                        <a:rPr lang="en-GB" sz="1100" b="1" dirty="0" err="1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dirty="0" err="1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quatre</a:t>
                      </a: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dirty="0" err="1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heures</a:t>
                      </a: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et quart</a:t>
                      </a:r>
                      <a:endParaRPr lang="en-GB" sz="11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It’s </a:t>
                      </a:r>
                      <a:r>
                        <a:rPr lang="en-GB" sz="11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quarter </a:t>
                      </a: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past four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32626439"/>
                  </a:ext>
                </a:extLst>
              </a:tr>
              <a:tr h="2553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 </a:t>
                      </a:r>
                      <a:r>
                        <a:rPr lang="en-GB" sz="1100" b="1" dirty="0" err="1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dirty="0" err="1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huit</a:t>
                      </a: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dirty="0" err="1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heures</a:t>
                      </a: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dirty="0" err="1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moins</a:t>
                      </a: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le quart</a:t>
                      </a:r>
                      <a:endParaRPr lang="en-GB" sz="11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It’s a 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quarter to eight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63293446"/>
                  </a:ext>
                </a:extLst>
              </a:tr>
              <a:tr h="2306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 </a:t>
                      </a:r>
                      <a:r>
                        <a:rPr lang="en-GB" sz="1100" b="1" dirty="0" err="1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dirty="0" err="1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huit</a:t>
                      </a: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dirty="0" err="1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heures</a:t>
                      </a: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et quart</a:t>
                      </a:r>
                      <a:endParaRPr lang="en-GB" sz="11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It’s </a:t>
                      </a: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quarter 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past eight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42735058"/>
                  </a:ext>
                </a:extLst>
              </a:tr>
              <a:tr h="2388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 </a:t>
                      </a:r>
                      <a:r>
                        <a:rPr lang="en-GB" sz="1100" b="1" dirty="0" err="1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dirty="0" err="1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neuf</a:t>
                      </a: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dirty="0" err="1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heures</a:t>
                      </a: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dirty="0" err="1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moins</a:t>
                      </a: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le quart</a:t>
                      </a:r>
                      <a:endParaRPr lang="en-GB" sz="11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It’s </a:t>
                      </a: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quarter 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to nine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28572150"/>
                  </a:ext>
                </a:extLst>
              </a:tr>
              <a:tr h="2306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 </a:t>
                      </a:r>
                      <a:r>
                        <a:rPr lang="en-GB" sz="1100" b="1" dirty="0" err="1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dirty="0" err="1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neuf</a:t>
                      </a: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dirty="0" err="1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heures</a:t>
                      </a: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et quart</a:t>
                      </a:r>
                      <a:endParaRPr lang="en-GB" sz="11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It’s </a:t>
                      </a:r>
                      <a:r>
                        <a:rPr lang="en-GB" sz="11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quarter </a:t>
                      </a: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past nine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44070475"/>
                  </a:ext>
                </a:extLst>
              </a:tr>
              <a:tr h="3295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 </a:t>
                      </a:r>
                      <a:r>
                        <a:rPr lang="en-GB" sz="1100" b="1" dirty="0" err="1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midi </a:t>
                      </a:r>
                      <a:r>
                        <a:rPr lang="en-GB" sz="1100" b="1" dirty="0" err="1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moins</a:t>
                      </a: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le quart</a:t>
                      </a:r>
                      <a:endParaRPr lang="en-GB" sz="11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It’s </a:t>
                      </a: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quarter to twelve [midday]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75012197"/>
                  </a:ext>
                </a:extLst>
              </a:tr>
              <a:tr h="2980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 </a:t>
                      </a:r>
                      <a:r>
                        <a:rPr lang="en-GB" sz="1100" b="1" dirty="0" err="1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  <a:r>
                        <a:rPr lang="en-GB" sz="11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midi</a:t>
                      </a:r>
                      <a:r>
                        <a:rPr lang="en-GB" sz="1100" b="1" baseline="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et quart</a:t>
                      </a:r>
                      <a:endParaRPr lang="en-GB" sz="11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It’s </a:t>
                      </a: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quarter 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past </a:t>
                      </a: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twelve [midday]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02383705"/>
                  </a:ext>
                </a:extLst>
              </a:tr>
            </a:tbl>
          </a:graphicData>
        </a:graphic>
      </p:graphicFrame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xmlns="" id="{F7EC94DC-1DDD-4486-820D-8A21E40959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1123851" y="3514466"/>
            <a:ext cx="481763" cy="647748"/>
          </a:xfrm>
          <a:prstGeom prst="rect">
            <a:avLst/>
          </a:prstGeom>
        </p:spPr>
      </p:pic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xmlns="" id="{47B85340-6E87-4509-90C6-A210670DA90F}"/>
              </a:ext>
            </a:extLst>
          </p:cNvPr>
          <p:cNvSpPr/>
          <p:nvPr/>
        </p:nvSpPr>
        <p:spPr>
          <a:xfrm>
            <a:off x="207310" y="3132237"/>
            <a:ext cx="1646586" cy="350053"/>
          </a:xfrm>
          <a:prstGeom prst="wedgeEllipseCallout">
            <a:avLst>
              <a:gd name="adj1" fmla="val 11314"/>
              <a:gd name="adj2" fmla="val 8478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Quelle</a:t>
            </a:r>
            <a:r>
              <a:rPr lang="en-GB" sz="1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0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heure</a:t>
            </a:r>
            <a:r>
              <a:rPr lang="en-GB" sz="1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0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est-il</a:t>
            </a:r>
            <a:r>
              <a:rPr lang="en-GB" sz="1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  <a:endParaRPr lang="en-GB" sz="1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xmlns="" id="{BC0F0F2C-3416-4AD0-8A2A-4440C2E1BAE9}"/>
              </a:ext>
            </a:extLst>
          </p:cNvPr>
          <p:cNvSpPr/>
          <p:nvPr/>
        </p:nvSpPr>
        <p:spPr>
          <a:xfrm>
            <a:off x="3362484" y="3173267"/>
            <a:ext cx="1596694" cy="434906"/>
          </a:xfrm>
          <a:prstGeom prst="wedgeEllipseCallout">
            <a:avLst>
              <a:gd name="adj1" fmla="val -45601"/>
              <a:gd name="adj2" fmla="val 77914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Il </a:t>
            </a:r>
            <a:r>
              <a:rPr lang="en-GB" sz="10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est</a:t>
            </a:r>
            <a:r>
              <a:rPr lang="en-GB" sz="1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0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une</a:t>
            </a:r>
            <a:r>
              <a:rPr lang="en-GB" sz="1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0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heure</a:t>
            </a:r>
            <a:r>
              <a:rPr lang="en-GB" sz="1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0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moins</a:t>
            </a:r>
            <a:r>
              <a:rPr lang="en-GB" sz="1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GB" sz="1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le quart</a:t>
            </a:r>
            <a:endParaRPr lang="en-GB" sz="1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28232718-E342-48A4-A69E-1279AE97D9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>
            <a:off x="5844076" y="1846236"/>
            <a:ext cx="703677" cy="490375"/>
          </a:xfrm>
          <a:prstGeom prst="rect">
            <a:avLst/>
          </a:prstGeom>
        </p:spPr>
      </p:pic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xmlns="" id="{AD2659F5-E1DD-42AB-B6F8-0BB4CB8E37B1}"/>
              </a:ext>
            </a:extLst>
          </p:cNvPr>
          <p:cNvSpPr/>
          <p:nvPr/>
        </p:nvSpPr>
        <p:spPr>
          <a:xfrm>
            <a:off x="5839908" y="2499669"/>
            <a:ext cx="1414188" cy="444526"/>
          </a:xfrm>
          <a:prstGeom prst="wedgeEllipseCallout">
            <a:avLst>
              <a:gd name="adj1" fmla="val 1730"/>
              <a:gd name="adj2" fmla="val 106373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Il </a:t>
            </a:r>
            <a:r>
              <a:rPr lang="en-GB" sz="10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est</a:t>
            </a:r>
            <a:r>
              <a:rPr lang="en-GB" sz="1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six </a:t>
            </a:r>
            <a:r>
              <a:rPr lang="en-GB" sz="10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heures</a:t>
            </a:r>
            <a:r>
              <a:rPr lang="en-GB" sz="1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0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moins</a:t>
            </a:r>
            <a:r>
              <a:rPr lang="en-GB" sz="1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le quart</a:t>
            </a:r>
            <a:endParaRPr lang="en-GB" sz="1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Speech Bubble: Oval 27">
            <a:extLst>
              <a:ext uri="{FF2B5EF4-FFF2-40B4-BE49-F238E27FC236}">
                <a16:creationId xmlns:a16="http://schemas.microsoft.com/office/drawing/2014/main" xmlns="" id="{B246F579-FE2E-4B4E-BB46-04EA4214A03C}"/>
              </a:ext>
            </a:extLst>
          </p:cNvPr>
          <p:cNvSpPr/>
          <p:nvPr/>
        </p:nvSpPr>
        <p:spPr>
          <a:xfrm>
            <a:off x="5532613" y="1276888"/>
            <a:ext cx="1553631" cy="323725"/>
          </a:xfrm>
          <a:prstGeom prst="wedgeEllipseCallout">
            <a:avLst>
              <a:gd name="adj1" fmla="val -10103"/>
              <a:gd name="adj2" fmla="val 137394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Quelle</a:t>
            </a:r>
            <a:r>
              <a:rPr lang="en-GB" sz="1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0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heure</a:t>
            </a:r>
            <a:r>
              <a:rPr lang="en-GB" sz="1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0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est-il</a:t>
            </a:r>
            <a:r>
              <a:rPr lang="en-GB" sz="1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  <a:endParaRPr lang="en-GB" sz="1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2" name="Picture 31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156E3DDE-B8C9-4B5E-B596-2FEA2414726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5"/>
              </a:ext>
            </a:extLst>
          </a:blip>
          <a:stretch>
            <a:fillRect/>
          </a:stretch>
        </p:blipFill>
        <p:spPr>
          <a:xfrm>
            <a:off x="3995351" y="4234250"/>
            <a:ext cx="567534" cy="1206842"/>
          </a:xfrm>
          <a:prstGeom prst="rect">
            <a:avLst/>
          </a:prstGeom>
        </p:spPr>
      </p:pic>
      <p:pic>
        <p:nvPicPr>
          <p:cNvPr id="39" name="Picture 38" descr="A clock hanging from the side&#10;&#10;Description automatically generated">
            <a:extLst>
              <a:ext uri="{FF2B5EF4-FFF2-40B4-BE49-F238E27FC236}">
                <a16:creationId xmlns:a16="http://schemas.microsoft.com/office/drawing/2014/main" xmlns="" id="{B4957A96-86C4-47C3-B595-065C431EA3FC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7"/>
              </a:ext>
            </a:extLst>
          </a:blip>
          <a:srcRect l="9191" t="9287" r="9108" b="9888"/>
          <a:stretch/>
        </p:blipFill>
        <p:spPr>
          <a:xfrm>
            <a:off x="1913964" y="3364723"/>
            <a:ext cx="879456" cy="870023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E98418D3-D8C1-4D8D-B936-6D18BCCA723F}"/>
              </a:ext>
            </a:extLst>
          </p:cNvPr>
          <p:cNvCxnSpPr>
            <a:cxnSpLocks/>
          </p:cNvCxnSpPr>
          <p:nvPr/>
        </p:nvCxnSpPr>
        <p:spPr>
          <a:xfrm flipH="1">
            <a:off x="2070474" y="3799734"/>
            <a:ext cx="28321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EE0D1366-086E-4C45-84F8-6F7CDBEFDE73}"/>
              </a:ext>
            </a:extLst>
          </p:cNvPr>
          <p:cNvCxnSpPr>
            <a:cxnSpLocks/>
          </p:cNvCxnSpPr>
          <p:nvPr/>
        </p:nvCxnSpPr>
        <p:spPr>
          <a:xfrm flipV="1">
            <a:off x="2354735" y="3649362"/>
            <a:ext cx="60004" cy="1535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 descr="A clock hanging from the side&#10;&#10;Description automatically generated">
            <a:extLst>
              <a:ext uri="{FF2B5EF4-FFF2-40B4-BE49-F238E27FC236}">
                <a16:creationId xmlns:a16="http://schemas.microsoft.com/office/drawing/2014/main" xmlns="" id="{DFEC483B-1B75-49D2-ADCB-BFC21641BB82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7"/>
              </a:ext>
            </a:extLst>
          </a:blip>
          <a:srcRect l="9191" t="9287" r="9108" b="9888"/>
          <a:stretch/>
        </p:blipFill>
        <p:spPr>
          <a:xfrm>
            <a:off x="5548884" y="3067768"/>
            <a:ext cx="879456" cy="870023"/>
          </a:xfrm>
          <a:prstGeom prst="rect">
            <a:avLst/>
          </a:prstGeom>
        </p:spPr>
      </p:pic>
      <p:pic>
        <p:nvPicPr>
          <p:cNvPr id="55" name="Picture 54" descr="A clock hanging from the side&#10;&#10;Description automatically generated">
            <a:extLst>
              <a:ext uri="{FF2B5EF4-FFF2-40B4-BE49-F238E27FC236}">
                <a16:creationId xmlns:a16="http://schemas.microsoft.com/office/drawing/2014/main" xmlns="" id="{A14FD5F3-E8B6-47EF-B4E4-D22F451AC651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7"/>
              </a:ext>
            </a:extLst>
          </a:blip>
          <a:srcRect l="9191" t="9287" r="9108" b="9888"/>
          <a:stretch/>
        </p:blipFill>
        <p:spPr>
          <a:xfrm>
            <a:off x="2539600" y="4857961"/>
            <a:ext cx="879456" cy="870023"/>
          </a:xfrm>
          <a:prstGeom prst="rect">
            <a:avLst/>
          </a:prstGeom>
        </p:spPr>
      </p:pic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06CC193E-0FE0-4745-B061-4859E65015C6}"/>
              </a:ext>
            </a:extLst>
          </p:cNvPr>
          <p:cNvCxnSpPr>
            <a:cxnSpLocks/>
          </p:cNvCxnSpPr>
          <p:nvPr/>
        </p:nvCxnSpPr>
        <p:spPr>
          <a:xfrm>
            <a:off x="2964815" y="5291392"/>
            <a:ext cx="110678" cy="18424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xmlns="" id="{DAF8BE73-9311-4393-9044-5D83CAFC4AA7}"/>
              </a:ext>
            </a:extLst>
          </p:cNvPr>
          <p:cNvCxnSpPr>
            <a:cxnSpLocks/>
          </p:cNvCxnSpPr>
          <p:nvPr/>
        </p:nvCxnSpPr>
        <p:spPr>
          <a:xfrm>
            <a:off x="2964815" y="5291392"/>
            <a:ext cx="3007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xmlns="" id="{66143053-EC9C-4A71-BC3E-F582CF916719}"/>
              </a:ext>
            </a:extLst>
          </p:cNvPr>
          <p:cNvCxnSpPr>
            <a:cxnSpLocks/>
          </p:cNvCxnSpPr>
          <p:nvPr/>
        </p:nvCxnSpPr>
        <p:spPr>
          <a:xfrm flipH="1">
            <a:off x="5660796" y="3453352"/>
            <a:ext cx="31091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xmlns="" id="{446428AC-119F-458B-977B-0F7B0E1B7326}"/>
              </a:ext>
            </a:extLst>
          </p:cNvPr>
          <p:cNvCxnSpPr>
            <a:cxnSpLocks/>
          </p:cNvCxnSpPr>
          <p:nvPr/>
        </p:nvCxnSpPr>
        <p:spPr>
          <a:xfrm>
            <a:off x="5962646" y="3440465"/>
            <a:ext cx="9067" cy="2011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xmlns="" id="{B85A2E52-16EB-40F6-9D07-5431B125A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14889783"/>
              </p:ext>
            </p:extLst>
          </p:nvPr>
        </p:nvGraphicFramePr>
        <p:xfrm>
          <a:off x="4671736" y="4069492"/>
          <a:ext cx="1704351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4351">
                  <a:extLst>
                    <a:ext uri="{9D8B030D-6E8A-4147-A177-3AD203B41FA5}">
                      <a16:colId xmlns:a16="http://schemas.microsoft.com/office/drawing/2014/main" xmlns="" val="1730985149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Important!</a:t>
                      </a:r>
                      <a:endParaRPr lang="en-GB" sz="1200" dirty="0">
                        <a:effectLst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2162616"/>
                  </a:ext>
                </a:extLst>
              </a:tr>
              <a:tr h="1037507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omic Sans MS" panose="030F0702030302020204" pitchFamily="66" charset="0"/>
                        </a:rPr>
                        <a:t>Remember </a:t>
                      </a:r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that</a:t>
                      </a:r>
                      <a:r>
                        <a:rPr lang="en-GB" sz="1200" baseline="0" dirty="0" smtClean="0">
                          <a:latin typeface="Comic Sans MS" panose="030F0702030302020204" pitchFamily="66" charset="0"/>
                        </a:rPr>
                        <a:t> half 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past</a:t>
                      </a:r>
                      <a:r>
                        <a:rPr lang="en-GB" sz="1200" b="1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[et </a:t>
                      </a:r>
                      <a:r>
                        <a:rPr lang="en-GB" sz="1200" b="1" baseline="0" dirty="0" err="1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demie</a:t>
                      </a:r>
                      <a:r>
                        <a:rPr lang="en-GB" sz="1200" b="1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] </a:t>
                      </a:r>
                      <a:r>
                        <a:rPr lang="en-GB" sz="1200" baseline="0" dirty="0" smtClean="0">
                          <a:latin typeface="Comic Sans MS" panose="030F0702030302020204" pitchFamily="66" charset="0"/>
                        </a:rPr>
                        <a:t>changes its spelling if it follows, ‘midi’ or ‘</a:t>
                      </a:r>
                      <a:r>
                        <a:rPr lang="en-GB" sz="1200" baseline="0" dirty="0" err="1" smtClean="0">
                          <a:latin typeface="Comic Sans MS" panose="030F0702030302020204" pitchFamily="66" charset="0"/>
                        </a:rPr>
                        <a:t>minuit</a:t>
                      </a:r>
                      <a:r>
                        <a:rPr lang="en-GB" sz="1200" baseline="0" dirty="0" smtClean="0">
                          <a:latin typeface="Comic Sans MS" panose="030F0702030302020204" pitchFamily="66" charset="0"/>
                        </a:rPr>
                        <a:t>.’</a:t>
                      </a:r>
                    </a:p>
                    <a:p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Il </a:t>
                      </a:r>
                      <a:r>
                        <a:rPr lang="en-GB" sz="12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est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midi </a:t>
                      </a:r>
                      <a:r>
                        <a:rPr lang="en-GB" sz="1200" b="1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et</a:t>
                      </a:r>
                      <a:r>
                        <a:rPr lang="en-GB" sz="12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200" b="1" baseline="0" dirty="0" err="1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demi</a:t>
                      </a:r>
                      <a:endParaRPr lang="en-GB" sz="1200" b="1" baseline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Il </a:t>
                      </a:r>
                      <a:r>
                        <a:rPr lang="en-GB" sz="12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est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2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minuit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200" b="1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et </a:t>
                      </a:r>
                      <a:r>
                        <a:rPr lang="en-GB" sz="1200" b="1" baseline="0" dirty="0" err="1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demi</a:t>
                      </a:r>
                      <a:endParaRPr lang="en-GB" sz="12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9451610"/>
                  </a:ext>
                </a:extLst>
              </a:tr>
            </a:tbl>
          </a:graphicData>
        </a:graphic>
      </p:graphicFrame>
      <p:pic>
        <p:nvPicPr>
          <p:cNvPr id="30" name="Picture 29" descr="C:\Users\SR\AppData\Local\Temp\Temp1_Year 6 images.zip\Year 6 images\Girl.png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flipH="1">
            <a:off x="2970934" y="3390900"/>
            <a:ext cx="429491" cy="819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cartoon face of dark skin boy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452450" y="3245708"/>
            <a:ext cx="533236" cy="5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Happy cartoon boy and girl free image"/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68972" y="4950940"/>
            <a:ext cx="1795287" cy="1064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Speech Bubble: Oval 28">
            <a:extLst>
              <a:ext uri="{FF2B5EF4-FFF2-40B4-BE49-F238E27FC236}">
                <a16:creationId xmlns:a16="http://schemas.microsoft.com/office/drawing/2014/main" xmlns="" id="{A28F74DE-BAB3-4A0B-8C16-D0E6375E89DE}"/>
              </a:ext>
            </a:extLst>
          </p:cNvPr>
          <p:cNvSpPr/>
          <p:nvPr/>
        </p:nvSpPr>
        <p:spPr>
          <a:xfrm>
            <a:off x="1789093" y="4371483"/>
            <a:ext cx="1553631" cy="472366"/>
          </a:xfrm>
          <a:prstGeom prst="wedgeEllipseCallout">
            <a:avLst>
              <a:gd name="adj1" fmla="val -42696"/>
              <a:gd name="adj2" fmla="val 10444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Il </a:t>
            </a:r>
            <a:r>
              <a:rPr lang="en-GB" sz="10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est</a:t>
            </a:r>
            <a:r>
              <a:rPr lang="en-GB" sz="1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0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cinq</a:t>
            </a:r>
            <a:r>
              <a:rPr lang="en-GB" sz="1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0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heures</a:t>
            </a:r>
            <a:r>
              <a:rPr lang="en-GB" sz="1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GB" sz="1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et quart</a:t>
            </a:r>
            <a:endParaRPr lang="en-GB" sz="1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xmlns="" id="{DD21019B-61DE-4C99-8775-D4ACFABC4977}"/>
              </a:ext>
            </a:extLst>
          </p:cNvPr>
          <p:cNvSpPr/>
          <p:nvPr/>
        </p:nvSpPr>
        <p:spPr>
          <a:xfrm>
            <a:off x="253787" y="4359477"/>
            <a:ext cx="1553631" cy="323725"/>
          </a:xfrm>
          <a:prstGeom prst="wedgeEllipseCallout">
            <a:avLst>
              <a:gd name="adj1" fmla="val 903"/>
              <a:gd name="adj2" fmla="val 15684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Quelle</a:t>
            </a:r>
            <a:r>
              <a:rPr lang="en-GB" sz="1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0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heure</a:t>
            </a:r>
            <a:r>
              <a:rPr lang="en-GB" sz="1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0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est-il</a:t>
            </a:r>
            <a:r>
              <a:rPr lang="en-GB" sz="1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  <a:endParaRPr lang="en-GB" sz="1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5" name="Picture 34" descr="Cartoon clock symbol N13 free image"/>
          <p:cNvPicPr/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222200" y="247135"/>
            <a:ext cx="883466" cy="71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9183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3560D8F5A9EC48AF091FBEC8B3F065" ma:contentTypeVersion="9" ma:contentTypeDescription="Create a new document." ma:contentTypeScope="" ma:versionID="fa999c32ef959040356dfd60cafbbaa1">
  <xsd:schema xmlns:xsd="http://www.w3.org/2001/XMLSchema" xmlns:xs="http://www.w3.org/2001/XMLSchema" xmlns:p="http://schemas.microsoft.com/office/2006/metadata/properties" xmlns:ns2="544b6f6c-7c79-4c22-a118-0a4934cd40da" xmlns:ns3="e435f415-58c6-4a5d-8e43-6b558a406446" targetNamespace="http://schemas.microsoft.com/office/2006/metadata/properties" ma:root="true" ma:fieldsID="5e9a6d0cf683ee10e1789db8d67a4cc7" ns2:_="" ns3:_="">
    <xsd:import namespace="544b6f6c-7c79-4c22-a118-0a4934cd40da"/>
    <xsd:import namespace="e435f415-58c6-4a5d-8e43-6b558a4064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4b6f6c-7c79-4c22-a118-0a4934cd40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5f415-58c6-4a5d-8e43-6b558a40644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435f415-58c6-4a5d-8e43-6b558a406446">
      <UserInfo>
        <DisplayName>Dawn Reardon</DisplayName>
        <AccountId>12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1CB5DE7-8833-4887-9057-C7F241D37E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4b6f6c-7c79-4c22-a118-0a4934cd40da"/>
    <ds:schemaRef ds:uri="e435f415-58c6-4a5d-8e43-6b558a4064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7CDB479-3C66-42AE-B488-85CEF38F79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957686-89AE-4BA4-AB2F-2485D689EEBD}">
  <ds:schemaRefs>
    <ds:schemaRef ds:uri="http://schemas.microsoft.com/office/2006/metadata/properties"/>
    <ds:schemaRef ds:uri="http://schemas.microsoft.com/office/infopath/2007/PartnerControls"/>
    <ds:schemaRef ds:uri="e435f415-58c6-4a5d-8e43-6b558a40644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584</Words>
  <Application>Microsoft Office PowerPoint</Application>
  <PresentationFormat>Custom</PresentationFormat>
  <Paragraphs>201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Rojo, azul, amarillo, verde, naranja, lila, rosa, marrón, gris, blanco, negro, morado</dc:title>
  <dc:creator>Esperanza Guzmán</dc:creator>
  <cp:lastModifiedBy>alba0267</cp:lastModifiedBy>
  <cp:revision>90</cp:revision>
  <cp:lastPrinted>2020-11-09T14:05:29Z</cp:lastPrinted>
  <dcterms:created xsi:type="dcterms:W3CDTF">2020-11-09T10:12:18Z</dcterms:created>
  <dcterms:modified xsi:type="dcterms:W3CDTF">2021-11-10T18:16:03Z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0x010100513560D8F5A9EC48AF091FBEC8B3F065</vt:lpwstr>
  </property>
</Properties>
</file>