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ECDF0-5D1A-57AA-BD32-5CF1119FD59E}" v="38" dt="2020-11-03T11:43:09.851"/>
    <p1510:client id="{CD5C6D1F-9160-4EC2-FCE3-6AF945396BA9}" v="1" dt="2020-11-18T19:04:51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4660"/>
  </p:normalViewPr>
  <p:slideViewPr>
    <p:cSldViewPr snapToGrid="0">
      <p:cViewPr>
        <p:scale>
          <a:sx n="89" d="100"/>
          <a:sy n="89" d="100"/>
        </p:scale>
        <p:origin x="-185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peranza Guzmann" userId="S::esperanza.guzman@si.liverpool.gov.uk::87071fd4-f5e2-4838-9a25-7772a6ddc18d" providerId="AD" clId="Web-{310ECDF0-5D1A-57AA-BD32-5CF1119FD59E}"/>
    <pc:docChg chg="modSld">
      <pc:chgData name="Esperanza Guzmann" userId="S::esperanza.guzman@si.liverpool.gov.uk::87071fd4-f5e2-4838-9a25-7772a6ddc18d" providerId="AD" clId="Web-{310ECDF0-5D1A-57AA-BD32-5CF1119FD59E}" dt="2020-11-03T11:43:05.742" v="20"/>
      <pc:docMkLst>
        <pc:docMk/>
      </pc:docMkLst>
      <pc:sldChg chg="modSp">
        <pc:chgData name="Esperanza Guzmann" userId="S::esperanza.guzman@si.liverpool.gov.uk::87071fd4-f5e2-4838-9a25-7772a6ddc18d" providerId="AD" clId="Web-{310ECDF0-5D1A-57AA-BD32-5CF1119FD59E}" dt="2020-11-03T11:42:20.100" v="7" actId="20577"/>
        <pc:sldMkLst>
          <pc:docMk/>
          <pc:sldMk cId="2762246991" sldId="256"/>
        </pc:sldMkLst>
        <pc:spChg chg="mod">
          <ac:chgData name="Esperanza Guzmann" userId="S::esperanza.guzman@si.liverpool.gov.uk::87071fd4-f5e2-4838-9a25-7772a6ddc18d" providerId="AD" clId="Web-{310ECDF0-5D1A-57AA-BD32-5CF1119FD59E}" dt="2020-11-03T11:42:20.100" v="7" actId="20577"/>
          <ac:spMkLst>
            <pc:docMk/>
            <pc:sldMk cId="2762246991" sldId="256"/>
            <ac:spMk id="5" creationId="{06D5E39E-9A78-4BD5-9BA2-AF24ECA1D5FF}"/>
          </ac:spMkLst>
        </pc:spChg>
        <pc:graphicFrameChg chg="mod">
          <ac:chgData name="Esperanza Guzmann" userId="S::esperanza.guzman@si.liverpool.gov.uk::87071fd4-f5e2-4838-9a25-7772a6ddc18d" providerId="AD" clId="Web-{310ECDF0-5D1A-57AA-BD32-5CF1119FD59E}" dt="2020-11-03T11:41:55.365" v="0" actId="1076"/>
          <ac:graphicFrameMkLst>
            <pc:docMk/>
            <pc:sldMk cId="2762246991" sldId="256"/>
            <ac:graphicFrameMk id="11" creationId="{E6A89808-C652-4042-844A-D46F648A5966}"/>
          </ac:graphicFrameMkLst>
        </pc:graphicFrameChg>
      </pc:sldChg>
      <pc:sldChg chg="modSp">
        <pc:chgData name="Esperanza Guzmann" userId="S::esperanza.guzman@si.liverpool.gov.uk::87071fd4-f5e2-4838-9a25-7772a6ddc18d" providerId="AD" clId="Web-{310ECDF0-5D1A-57AA-BD32-5CF1119FD59E}" dt="2020-11-03T11:43:05.742" v="20"/>
        <pc:sldMkLst>
          <pc:docMk/>
          <pc:sldMk cId="3270647095" sldId="257"/>
        </pc:sldMkLst>
        <pc:spChg chg="mod">
          <ac:chgData name="Esperanza Guzmann" userId="S::esperanza.guzman@si.liverpool.gov.uk::87071fd4-f5e2-4838-9a25-7772a6ddc18d" providerId="AD" clId="Web-{310ECDF0-5D1A-57AA-BD32-5CF1119FD59E}" dt="2020-11-03T11:42:46.382" v="12" actId="20577"/>
          <ac:spMkLst>
            <pc:docMk/>
            <pc:sldMk cId="3270647095" sldId="257"/>
            <ac:spMk id="3" creationId="{3676149B-11B1-40A0-860E-F01AE0979EAC}"/>
          </ac:spMkLst>
        </pc:spChg>
        <pc:graphicFrameChg chg="mod modGraphic">
          <ac:chgData name="Esperanza Guzmann" userId="S::esperanza.guzman@si.liverpool.gov.uk::87071fd4-f5e2-4838-9a25-7772a6ddc18d" providerId="AD" clId="Web-{310ECDF0-5D1A-57AA-BD32-5CF1119FD59E}" dt="2020-11-03T11:43:05.742" v="20"/>
          <ac:graphicFrameMkLst>
            <pc:docMk/>
            <pc:sldMk cId="3270647095" sldId="257"/>
            <ac:graphicFrameMk id="6" creationId="{55F130D5-2527-49CC-ADA2-F1DEED07DC93}"/>
          </ac:graphicFrameMkLst>
        </pc:graphicFrameChg>
      </pc:sldChg>
    </pc:docChg>
  </pc:docChgLst>
  <pc:docChgLst>
    <pc:chgData name="Dawn Reardon" userId="S::dawn.reardon@si.liverpool.gov.uk::2b1e1f63-f34a-4e91-bef0-a97b95c3ef47" providerId="AD" clId="Web-{CD5C6D1F-9160-4EC2-FCE3-6AF945396BA9}"/>
    <pc:docChg chg="modSld">
      <pc:chgData name="Dawn Reardon" userId="S::dawn.reardon@si.liverpool.gov.uk::2b1e1f63-f34a-4e91-bef0-a97b95c3ef47" providerId="AD" clId="Web-{CD5C6D1F-9160-4EC2-FCE3-6AF945396BA9}" dt="2020-11-18T19:04:51.812" v="0"/>
      <pc:docMkLst>
        <pc:docMk/>
      </pc:docMkLst>
      <pc:sldChg chg="delSp">
        <pc:chgData name="Dawn Reardon" userId="S::dawn.reardon@si.liverpool.gov.uk::2b1e1f63-f34a-4e91-bef0-a97b95c3ef47" providerId="AD" clId="Web-{CD5C6D1F-9160-4EC2-FCE3-6AF945396BA9}" dt="2020-11-18T19:04:51.812" v="0"/>
        <pc:sldMkLst>
          <pc:docMk/>
          <pc:sldMk cId="3270647095" sldId="257"/>
        </pc:sldMkLst>
        <pc:spChg chg="del">
          <ac:chgData name="Dawn Reardon" userId="S::dawn.reardon@si.liverpool.gov.uk::2b1e1f63-f34a-4e91-bef0-a97b95c3ef47" providerId="AD" clId="Web-{CD5C6D1F-9160-4EC2-FCE3-6AF945396BA9}" dt="2020-11-18T19:04:51.812" v="0"/>
          <ac:spMkLst>
            <pc:docMk/>
            <pc:sldMk cId="3270647095" sldId="257"/>
            <ac:spMk id="60" creationId="{64E5D0A0-FCE1-4776-A657-989550034D7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B98BD-DB41-41A5-982B-D3C9275B5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68BA13-10EC-4D1D-8DC8-D2EC2FEDB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399BD4-B78E-495B-B702-EE83CAD2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C103D-3F05-49CB-87DA-2F99D862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E81C91-E909-4A96-B340-1C64E744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750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915D0-A9B0-4CAD-84A0-19D61AD2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2D1ED1-5193-4917-991A-A55530027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6AE0C4-8BCB-4E90-9147-2B10E92C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85425E-C498-467D-8092-6F481567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271C95-E8B5-44C1-B2F1-9EC0A62E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808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0F20FF2-DAF9-40A5-BD3C-31E04D438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7255FD-5333-4C29-9E9C-D35A20600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68FDC4-8B70-4A69-8CE6-C6BB2077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D15958-A7D5-4D77-B467-EA0D2F5B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7F69F-5860-4A0A-A3C5-69C75F74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345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B9879-F71C-410B-9FCB-D4698EAD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C54072-8728-42C9-81E7-E260E948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30756-FA06-4D36-8C0A-508C5DE6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EF9F9C-49A0-4777-BD38-B1B9C250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D7FBB0-69EC-4478-8EE9-2E096AB6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174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397C95-AEFE-4220-BE23-B87A645D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5337CB-4ED4-49E5-992B-991536DB3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7FE1F3-087D-41E0-B9B0-0C7EF992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5FC5F1-C94A-4B4E-A3BA-17EA7D3B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337FC1-10E7-4384-AC74-F3E0081F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18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29FE6-5DC5-4CAD-81E6-C468F1DB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4FED08-B260-468A-B1C9-3C96AE719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7BBF53-B590-4A35-A1AA-3F058273E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7920DE-62A6-4705-BB39-5C1B37E2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9F6953-5ECC-4F5F-8E0F-FAED57FD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6379B4-2695-4144-8C3D-C543B4D7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707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B88FE2-5444-4A41-A939-69E93647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13AB8C-6907-499F-B813-D27E441FF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F866B2-5058-49AD-9085-17D15F84F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6DA5C3-3C49-4C92-896A-0F4B8C997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6B3FF20-AC18-4B72-8B73-0734F335C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31F17F5-72ED-4BFE-89CB-B2CFCFF6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F29448F-F97D-448F-B8EF-3A979A28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034E7D-F36F-4F1E-AD43-B60B6CF5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686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2D99C-A940-450E-9782-FB1AB905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138E38-C525-4DD6-A7A7-2D7BF2F7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836CF4-B759-4741-A36B-502D770E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AC5622-D0C9-4FBA-B564-21C7EFAB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480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C09721-B1F5-4F82-8BA2-1181C8D3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84C3041-1682-4EFB-8479-6633C984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2E57D5-C683-451F-9EFA-853D8CE0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928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D6A79-9B55-4273-8918-E574D73D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6B4CCE-85CB-42B9-9932-280687E9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8368B5-A154-4F85-A4C3-96C0FC8D8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59C199-7008-448E-AC82-388DC893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3CE7C4-9AE7-4FDD-ADB2-C89DD9D8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1179F-26C5-45F3-8306-4555C389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298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4CCB4-8810-4CCF-90E1-82F0CDB5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AEF03D-E525-441F-BCEE-34EF9D63E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FED8AE-96BA-412A-A7AD-E7FC94E68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C4EA80-B2A9-405A-B487-9049D295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D98D7-A28D-46AE-BEC6-F7A548B0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17DFB2-9B78-47CF-8B1A-5C7CE3E0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864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00DB36-FB89-4634-9BB7-DEE84B8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A2584E-EF70-4634-9FC8-FDD731D0A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145879-C499-47C3-8C40-D12560D48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F7F84F-180F-4BA8-8C10-310479BDD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9E1F69-3FD0-49CA-87D3-66D2B2F72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113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detective-investigation-man-police-311684/" TargetMode="External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3" Type="http://schemas.openxmlformats.org/officeDocument/2006/relationships/image" Target="../media/image7.jpeg"/><Relationship Id="rId17" Type="http://schemas.openxmlformats.org/officeDocument/2006/relationships/image" Target="../media/image10.png"/><Relationship Id="rId25" Type="http://schemas.openxmlformats.org/officeDocument/2006/relationships/image" Target="../media/image13.png"/><Relationship Id="rId12" Type="http://schemas.openxmlformats.org/officeDocument/2006/relationships/hyperlink" Target="https://pixabay.com/en/redhead-girl-face-ponytails-31106/" TargetMode="External"/><Relationship Id="rId2" Type="http://schemas.openxmlformats.org/officeDocument/2006/relationships/image" Target="../media/image1.emf"/><Relationship Id="rId16" Type="http://schemas.openxmlformats.org/officeDocument/2006/relationships/hyperlink" Target="http://lidibre.wordpress.com/2012/02/21/what-time-is-it/" TargetMode="Externa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24" Type="http://schemas.openxmlformats.org/officeDocument/2006/relationships/image" Target="../media/image12.png"/><Relationship Id="rId5" Type="http://schemas.openxmlformats.org/officeDocument/2006/relationships/image" Target="../media/image8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openxmlformats.org/officeDocument/2006/relationships/hyperlink" Target="https://pixabay.com/en/blonde-boy-cartoon-character-comic-1300066/" TargetMode="External"/><Relationship Id="rId4" Type="http://schemas.openxmlformats.org/officeDocument/2006/relationships/hyperlink" Target="https://pxhere.com/en/photo/1443557" TargetMode="External"/><Relationship Id="rId22" Type="http://schemas.openxmlformats.org/officeDocument/2006/relationships/hyperlink" Target="https://pixabay.com/en/detective-investigation-man-police-311684/" TargetMode="External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15AC96-A295-4A09-91B5-80A6706A2A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48224" y="159896"/>
            <a:ext cx="2176176" cy="569107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06D5E39E-9A78-4BD5-9BA2-AF24ECA1D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624" y="165068"/>
            <a:ext cx="2872079" cy="569107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French Year 4, Autumn 2</a:t>
            </a:r>
            <a:endParaRPr lang="en-GB" sz="16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omic Sans MS"/>
                <a:ea typeface="Arial Unicode MS"/>
                <a:cs typeface="Arial Unicode MS"/>
              </a:rPr>
              <a:t>School </a:t>
            </a:r>
            <a:r>
              <a:rPr lang="en-US" sz="1600" b="1" dirty="0">
                <a:solidFill>
                  <a:srgbClr val="000000"/>
                </a:solidFill>
                <a:latin typeface="Comic Sans MS"/>
                <a:ea typeface="Arial Unicode MS"/>
                <a:cs typeface="Arial Unicode MS"/>
              </a:rPr>
              <a:t>Subjects / Opinions</a:t>
            </a:r>
            <a:endParaRPr lang="en-GB" sz="1600" dirty="0">
              <a:solidFill>
                <a:srgbClr val="000000"/>
              </a:solidFill>
              <a:effectLst/>
              <a:latin typeface="Comic Sans MS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endParaRPr lang="en-GB" sz="1100" dirty="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4E2D2151-6160-405B-B1C6-17D138AB2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924022" y="4561179"/>
            <a:ext cx="707758" cy="1640240"/>
          </a:xfrm>
          <a:prstGeom prst="rect">
            <a:avLst/>
          </a:prstGeom>
        </p:spPr>
      </p:pic>
      <p:graphicFrame>
        <p:nvGraphicFramePr>
          <p:cNvPr id="9" name="Table 30">
            <a:extLst>
              <a:ext uri="{FF2B5EF4-FFF2-40B4-BE49-F238E27FC236}">
                <a16:creationId xmlns:a16="http://schemas.microsoft.com/office/drawing/2014/main" xmlns="" id="{8B7FA5B4-8F71-4665-8F63-4517D9739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7058147"/>
              </p:ext>
            </p:extLst>
          </p:nvPr>
        </p:nvGraphicFramePr>
        <p:xfrm>
          <a:off x="5712343" y="4610100"/>
          <a:ext cx="1577438" cy="16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2551">
                  <a:extLst>
                    <a:ext uri="{9D8B030D-6E8A-4147-A177-3AD203B41FA5}">
                      <a16:colId xmlns:a16="http://schemas.microsoft.com/office/drawing/2014/main" xmlns="" val="1100164633"/>
                    </a:ext>
                  </a:extLst>
                </a:gridCol>
                <a:gridCol w="994887">
                  <a:extLst>
                    <a:ext uri="{9D8B030D-6E8A-4147-A177-3AD203B41FA5}">
                      <a16:colId xmlns:a16="http://schemas.microsoft.com/office/drawing/2014/main" xmlns="" val="2889820613"/>
                    </a:ext>
                  </a:extLst>
                </a:gridCol>
              </a:tblGrid>
              <a:tr h="29909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KEY SOUNDS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2514767"/>
                  </a:ext>
                </a:extLst>
              </a:tr>
              <a:tr h="240596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951196"/>
                  </a:ext>
                </a:extLst>
              </a:tr>
              <a:tr h="267303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an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>
                          <a:latin typeface="Comic Sans MS" panose="030F0702030302020204" pitchFamily="66" charset="0"/>
                        </a:rPr>
                        <a:t>ohn</a:t>
                      </a:r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5804916"/>
                  </a:ext>
                </a:extLst>
              </a:tr>
              <a:tr h="267303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qu</a:t>
                      </a:r>
                      <a:r>
                        <a:rPr lang="en-GB" sz="1200" b="1" i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/ q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303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eu</a:t>
                      </a:r>
                      <a:endParaRPr lang="en-GB" sz="1200" b="1" i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uh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303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endParaRPr lang="en-GB" sz="1200" b="1" i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>
                          <a:latin typeface="Comic Sans MS" panose="030F0702030302020204" pitchFamily="66" charset="0"/>
                        </a:rPr>
                        <a:t>ee</a:t>
                      </a:r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7E2DDA76-128D-4225-9441-79CABF3E1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677883"/>
              </p:ext>
            </p:extLst>
          </p:nvPr>
        </p:nvGraphicFramePr>
        <p:xfrm>
          <a:off x="162645" y="973280"/>
          <a:ext cx="6923955" cy="25228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96555">
                  <a:extLst>
                    <a:ext uri="{9D8B030D-6E8A-4147-A177-3AD203B41FA5}">
                      <a16:colId xmlns:a16="http://schemas.microsoft.com/office/drawing/2014/main" xmlns="" val="2408774436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xmlns="" val="2171415796"/>
                    </a:ext>
                  </a:extLst>
                </a:gridCol>
              </a:tblGrid>
              <a:tr h="1462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</a:rPr>
                        <a:t>Key Questions</a:t>
                      </a:r>
                      <a:endParaRPr lang="en-GB" sz="13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6254612"/>
                  </a:ext>
                </a:extLst>
              </a:tr>
              <a:tr h="472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Qu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</a:rPr>
                        <a:t>ta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</a:rPr>
                        <a:t>mat</a:t>
                      </a:r>
                      <a:r>
                        <a:rPr lang="en-GB" sz="13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</a:rPr>
                        <a:t>ère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</a:rPr>
                        <a:t>préférée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Ma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</a:t>
                      </a:r>
                      <a:r>
                        <a:rPr lang="en-GB" sz="13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ère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préférée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c’est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</a:rPr>
                        <a:t>What is your favourite subject?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favourite subject is …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GB" sz="13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5996092"/>
                  </a:ext>
                </a:extLst>
              </a:tr>
              <a:tr h="930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</a:rPr>
                        <a:t>aimes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</a:rPr>
                        <a:t>…?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J’aime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n’aime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pas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J’adore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déteste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</a:rPr>
                        <a:t>Do you like …?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like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don’t like…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love …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hate 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0431817"/>
                  </a:ext>
                </a:extLst>
              </a:tr>
              <a:tr h="472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</a:rPr>
                        <a:t>étud</a:t>
                      </a:r>
                      <a:r>
                        <a:rPr lang="en-GB" sz="13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3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qu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</a:rPr>
                        <a:t>elles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</a:rPr>
                        <a:t>mat</a:t>
                      </a:r>
                      <a:r>
                        <a:rPr lang="en-GB" sz="13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</a:rPr>
                        <a:t>ères</a:t>
                      </a:r>
                      <a:r>
                        <a:rPr lang="en-GB" sz="1300" b="1" baseline="0" dirty="0">
                          <a:effectLst/>
                          <a:latin typeface="Comic Sans MS" panose="030F0702030302020204" pitchFamily="66" charset="0"/>
                        </a:rPr>
                        <a:t> à </a:t>
                      </a:r>
                      <a:r>
                        <a:rPr lang="en-GB" sz="1300" b="1" baseline="0" dirty="0" err="1">
                          <a:effectLst/>
                          <a:latin typeface="Comic Sans MS" panose="030F0702030302020204" pitchFamily="66" charset="0"/>
                        </a:rPr>
                        <a:t>l’école</a:t>
                      </a:r>
                      <a:r>
                        <a:rPr lang="en-GB" sz="1300" b="1" baseline="0" dirty="0">
                          <a:effectLst/>
                          <a:latin typeface="Comic Sans MS" panose="030F0702030302020204" pitchFamily="66" charset="0"/>
                        </a:rPr>
                        <a:t>?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l’école</a:t>
                      </a:r>
                      <a:r>
                        <a:rPr lang="en-GB" sz="13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j’étud</a:t>
                      </a:r>
                      <a:r>
                        <a:rPr lang="en-GB" sz="13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3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3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13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</a:rPr>
                        <a:t>What subjects do you study at school?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At school I study 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444081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6A89808-C652-4042-844A-D46F648A5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8191738"/>
              </p:ext>
            </p:extLst>
          </p:nvPr>
        </p:nvGraphicFramePr>
        <p:xfrm>
          <a:off x="7543768" y="768798"/>
          <a:ext cx="4227426" cy="4164918"/>
        </p:xfrm>
        <a:graphic>
          <a:graphicData uri="http://schemas.openxmlformats.org/drawingml/2006/table">
            <a:tbl>
              <a:tblPr firstRow="1" firstCol="1" bandRow="1"/>
              <a:tblGrid>
                <a:gridCol w="2162528">
                  <a:extLst>
                    <a:ext uri="{9D8B030D-6E8A-4147-A177-3AD203B41FA5}">
                      <a16:colId xmlns:a16="http://schemas.microsoft.com/office/drawing/2014/main" xmlns="" val="625691611"/>
                    </a:ext>
                  </a:extLst>
                </a:gridCol>
                <a:gridCol w="2064898">
                  <a:extLst>
                    <a:ext uri="{9D8B030D-6E8A-4147-A177-3AD203B41FA5}">
                      <a16:colId xmlns:a16="http://schemas.microsoft.com/office/drawing/2014/main" xmlns="" val="3325612597"/>
                    </a:ext>
                  </a:extLst>
                </a:gridCol>
              </a:tblGrid>
              <a:tr h="36713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Matières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(School Subjects)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257523"/>
                  </a:ext>
                </a:extLst>
              </a:tr>
              <a:tr h="2066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La/ L’ 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(feminine)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0716717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rel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gion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Religion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9538208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géograph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Geography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7343233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iqu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Music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3422091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0946474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iqu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Technology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7856569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L’h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stoire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615050"/>
                  </a:ext>
                </a:extLst>
              </a:tr>
              <a:tr h="25546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Le/ L’ </a:t>
                      </a:r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(masculine]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2728507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sport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Sport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2932431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dess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7607405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çais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glais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66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(plural)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2141267"/>
                  </a:ext>
                </a:extLst>
              </a:tr>
              <a:tr h="2554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maths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6843911"/>
                  </a:ext>
                </a:extLst>
              </a:tr>
              <a:tr h="2554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sc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ences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6244684"/>
                  </a:ext>
                </a:extLst>
              </a:tr>
            </a:tbl>
          </a:graphicData>
        </a:graphic>
      </p:graphicFrame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xmlns="" id="{A4A26EFD-A73E-4BAD-A11D-0C8492F9BB62}"/>
              </a:ext>
            </a:extLst>
          </p:cNvPr>
          <p:cNvSpPr/>
          <p:nvPr/>
        </p:nvSpPr>
        <p:spPr>
          <a:xfrm>
            <a:off x="2600027" y="4959276"/>
            <a:ext cx="1778335" cy="527226"/>
          </a:xfrm>
          <a:prstGeom prst="wedgeEllipseCallout">
            <a:avLst>
              <a:gd name="adj1" fmla="val 21951"/>
              <a:gd name="adj2" fmla="val 11778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</a:t>
            </a:r>
            <a:r>
              <a:rPr lang="en-GB" sz="11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l’école</a:t>
            </a:r>
            <a:r>
              <a:rPr lang="en-GB" sz="11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1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j’étud</a:t>
            </a:r>
            <a:r>
              <a:rPr lang="en-GB" sz="11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1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</a:t>
            </a:r>
            <a:r>
              <a:rPr lang="en-GB" sz="11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les sc</a:t>
            </a:r>
            <a:r>
              <a:rPr lang="en-GB" sz="11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1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ences.</a:t>
            </a:r>
            <a:endParaRPr lang="en-GB" sz="11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xmlns="" id="{E8792645-89F7-4EEC-8F44-4F925DA67FE3}"/>
              </a:ext>
            </a:extLst>
          </p:cNvPr>
          <p:cNvSpPr/>
          <p:nvPr/>
        </p:nvSpPr>
        <p:spPr>
          <a:xfrm>
            <a:off x="1934999" y="3797691"/>
            <a:ext cx="1758743" cy="569107"/>
          </a:xfrm>
          <a:prstGeom prst="wedgeEllipseCallout">
            <a:avLst>
              <a:gd name="adj1" fmla="val -41037"/>
              <a:gd name="adj2" fmla="val 878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 </a:t>
            </a:r>
            <a:r>
              <a:rPr lang="en-GB" sz="11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mat</a:t>
            </a:r>
            <a:r>
              <a:rPr lang="en-GB" sz="11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1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ère</a:t>
            </a:r>
            <a:r>
              <a:rPr lang="en-GB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1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préférée</a:t>
            </a:r>
            <a:r>
              <a:rPr lang="en-GB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1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c’est</a:t>
            </a:r>
            <a:r>
              <a:rPr lang="en-GB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1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l’h</a:t>
            </a:r>
            <a:r>
              <a:rPr lang="en-GB" sz="11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1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stoire</a:t>
            </a:r>
            <a:r>
              <a:rPr lang="en-GB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xmlns="" id="{7DD09C53-0DB8-4DA0-9DC9-C9A31DD21A6F}"/>
              </a:ext>
            </a:extLst>
          </p:cNvPr>
          <p:cNvSpPr/>
          <p:nvPr/>
        </p:nvSpPr>
        <p:spPr>
          <a:xfrm>
            <a:off x="0" y="3778844"/>
            <a:ext cx="2108200" cy="602656"/>
          </a:xfrm>
          <a:prstGeom prst="wedgeEllipseCallout">
            <a:avLst>
              <a:gd name="adj1" fmla="val 38509"/>
              <a:gd name="adj2" fmla="val 7614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GB" sz="11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Qu</a:t>
            </a:r>
            <a:r>
              <a:rPr lang="en-GB" sz="11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elle</a:t>
            </a:r>
            <a:r>
              <a:rPr lang="en-GB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1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1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ta</a:t>
            </a:r>
            <a:r>
              <a:rPr lang="en-GB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1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mat</a:t>
            </a:r>
            <a:r>
              <a:rPr lang="en-GB" sz="11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1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ère</a:t>
            </a:r>
            <a:r>
              <a:rPr lang="en-GB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1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préférée</a:t>
            </a:r>
            <a:r>
              <a:rPr lang="en-GB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graphicFrame>
        <p:nvGraphicFramePr>
          <p:cNvPr id="23" name="Table 7">
            <a:extLst>
              <a:ext uri="{FF2B5EF4-FFF2-40B4-BE49-F238E27FC236}">
                <a16:creationId xmlns:a16="http://schemas.microsoft.com/office/drawing/2014/main" xmlns="" id="{B4117B51-CE8D-44E2-85D7-AF806E702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8507794"/>
              </p:ext>
            </p:extLst>
          </p:nvPr>
        </p:nvGraphicFramePr>
        <p:xfrm>
          <a:off x="8578074" y="5173233"/>
          <a:ext cx="237156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775">
                  <a:extLst>
                    <a:ext uri="{9D8B030D-6E8A-4147-A177-3AD203B41FA5}">
                      <a16:colId xmlns:a16="http://schemas.microsoft.com/office/drawing/2014/main" xmlns="" val="3320765932"/>
                    </a:ext>
                  </a:extLst>
                </a:gridCol>
                <a:gridCol w="1199787">
                  <a:extLst>
                    <a:ext uri="{9D8B030D-6E8A-4147-A177-3AD203B41FA5}">
                      <a16:colId xmlns:a16="http://schemas.microsoft.com/office/drawing/2014/main" xmlns="" val="1864402385"/>
                    </a:ext>
                  </a:extLst>
                </a:gridCol>
              </a:tblGrid>
              <a:tr h="24354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ETUDIER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TO STUDY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7417177"/>
                  </a:ext>
                </a:extLst>
              </a:tr>
              <a:tr h="243540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J’étud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e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I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4110594"/>
                  </a:ext>
                </a:extLst>
              </a:tr>
              <a:tr h="243540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étud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es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You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0280885"/>
                  </a:ext>
                </a:extLst>
              </a:tr>
            </a:tbl>
          </a:graphicData>
        </a:graphic>
      </p:graphicFrame>
      <p:pic>
        <p:nvPicPr>
          <p:cNvPr id="20" name="Picture 19" descr="School Boy Children - Free image on Pixabay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5778" y="5729792"/>
            <a:ext cx="1206500" cy="9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xmlns="" id="{C5C1B119-4B95-4AF9-B09D-9090B103C000}"/>
              </a:ext>
            </a:extLst>
          </p:cNvPr>
          <p:cNvSpPr/>
          <p:nvPr/>
        </p:nvSpPr>
        <p:spPr>
          <a:xfrm>
            <a:off x="1008430" y="5664061"/>
            <a:ext cx="1971438" cy="650678"/>
          </a:xfrm>
          <a:prstGeom prst="wedgeEllipseCallout">
            <a:avLst>
              <a:gd name="adj1" fmla="val -65669"/>
              <a:gd name="adj2" fmla="val -6792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sz="11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1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étud</a:t>
            </a:r>
            <a:r>
              <a:rPr lang="en-GB" sz="11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1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es</a:t>
            </a:r>
            <a:r>
              <a:rPr lang="en-GB" sz="11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1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qu</a:t>
            </a:r>
            <a:r>
              <a:rPr lang="en-GB" sz="11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elles</a:t>
            </a:r>
            <a:r>
              <a:rPr lang="en-GB" sz="11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1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mat</a:t>
            </a:r>
            <a:r>
              <a:rPr lang="en-GB" sz="11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1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ères</a:t>
            </a:r>
            <a:r>
              <a:rPr lang="en-GB" sz="11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à </a:t>
            </a:r>
            <a:r>
              <a:rPr lang="en-GB" sz="11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l’école</a:t>
            </a:r>
            <a:r>
              <a:rPr lang="en-GB" sz="11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GB" sz="11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1" descr="School Girl - Free image on Pixabay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1" y="5389649"/>
            <a:ext cx="990600" cy="121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Kids Students Back To School - Free vector graphic on Pixabay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2855" y="4574326"/>
            <a:ext cx="1664254" cy="96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Girl, Book, School, Reading, Learning, Happ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38386" y="0"/>
            <a:ext cx="714907" cy="1013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224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8E5F3B-F17C-4C08-B2F4-01B7A216B5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48224" y="159896"/>
            <a:ext cx="2176176" cy="569107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3676149B-11B1-40A0-860E-F01AE0979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415" y="244680"/>
            <a:ext cx="3575528" cy="569107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French Year 4, Autumn 2</a:t>
            </a:r>
            <a:endParaRPr lang="en-GB" sz="16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omic Sans MS"/>
                <a:ea typeface="Arial Unicode MS"/>
                <a:cs typeface="Arial Unicode MS"/>
              </a:rPr>
              <a:t>School </a:t>
            </a:r>
            <a:r>
              <a:rPr lang="en-US" sz="1600" b="1" dirty="0">
                <a:solidFill>
                  <a:srgbClr val="000000"/>
                </a:solidFill>
                <a:latin typeface="Comic Sans MS"/>
                <a:ea typeface="Arial Unicode MS"/>
                <a:cs typeface="Arial Unicode MS"/>
              </a:rPr>
              <a:t>Subjects / The Time</a:t>
            </a:r>
            <a:endParaRPr lang="en-GB" sz="1600" dirty="0">
              <a:solidFill>
                <a:srgbClr val="000000"/>
              </a:solidFill>
              <a:effectLst/>
              <a:latin typeface="Comic Sans MS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endParaRPr lang="en-GB" sz="1100" dirty="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4" name="Picture 3" descr="A picture containing indoor, table, toy, cake&#10;&#10;Description automatically generated">
            <a:extLst>
              <a:ext uri="{FF2B5EF4-FFF2-40B4-BE49-F238E27FC236}">
                <a16:creationId xmlns:a16="http://schemas.microsoft.com/office/drawing/2014/main" xmlns="" id="{CAA6F5C1-FB1A-4CF3-A730-08D8B593A1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45079"/>
          <a:stretch/>
        </p:blipFill>
        <p:spPr>
          <a:xfrm>
            <a:off x="1022463" y="112665"/>
            <a:ext cx="2718210" cy="77686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401790F-7E1B-4C5A-A781-C63458AA8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231088"/>
              </p:ext>
            </p:extLst>
          </p:nvPr>
        </p:nvGraphicFramePr>
        <p:xfrm>
          <a:off x="0" y="1161370"/>
          <a:ext cx="4508499" cy="13457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87740">
                  <a:extLst>
                    <a:ext uri="{9D8B030D-6E8A-4147-A177-3AD203B41FA5}">
                      <a16:colId xmlns:a16="http://schemas.microsoft.com/office/drawing/2014/main" xmlns="" val="2408774436"/>
                    </a:ext>
                  </a:extLst>
                </a:gridCol>
                <a:gridCol w="2020759">
                  <a:extLst>
                    <a:ext uri="{9D8B030D-6E8A-4147-A177-3AD203B41FA5}">
                      <a16:colId xmlns:a16="http://schemas.microsoft.com/office/drawing/2014/main" xmlns="" val="2171415796"/>
                    </a:ext>
                  </a:extLst>
                </a:gridCol>
              </a:tblGrid>
              <a:tr h="1892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</a:rPr>
                        <a:t>Key Questions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6254612"/>
                  </a:ext>
                </a:extLst>
              </a:tr>
              <a:tr h="11354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Qu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eu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</a:rPr>
                        <a:t>re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</a:rPr>
                        <a:t>est-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</a:rPr>
                        <a:t>l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1200" b="1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... 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[s]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... 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[s] et 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What is the time?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 is one o’clock.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half past one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... o’clock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half past…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599609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5F130D5-2527-49CC-ADA2-F1DEED07D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3620084"/>
              </p:ext>
            </p:extLst>
          </p:nvPr>
        </p:nvGraphicFramePr>
        <p:xfrm>
          <a:off x="4650248" y="1095233"/>
          <a:ext cx="4722352" cy="5569981"/>
        </p:xfrm>
        <a:graphic>
          <a:graphicData uri="http://schemas.openxmlformats.org/drawingml/2006/table">
            <a:tbl>
              <a:tblPr firstRow="1" firstCol="1" bandRow="1"/>
              <a:tblGrid>
                <a:gridCol w="2470068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2252284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23786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L’H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/ The Time</a:t>
                      </a:r>
                      <a:endParaRPr lang="en-GB" sz="1100" b="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2237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… 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[s]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o’clock</a:t>
                      </a: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4130535"/>
                  </a:ext>
                </a:extLst>
              </a:tr>
              <a:tr h="2237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et 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/ 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half past</a:t>
                      </a: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0267238"/>
                  </a:ext>
                </a:extLst>
              </a:tr>
              <a:tr h="257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m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/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nu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midday/ midnight</a:t>
                      </a: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789885"/>
                  </a:ext>
                </a:extLst>
              </a:tr>
              <a:tr h="3685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une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une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et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one o’clock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half past one</a:t>
                      </a: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4883444"/>
                  </a:ext>
                </a:extLst>
              </a:tr>
              <a:tr h="353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x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x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et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two o’clock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half past two</a:t>
                      </a: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9039321"/>
                  </a:ext>
                </a:extLst>
              </a:tr>
              <a:tr h="296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trois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trois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et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three o’clock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half past three</a:t>
                      </a: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1893310"/>
                  </a:ext>
                </a:extLst>
              </a:tr>
              <a:tr h="296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atre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atre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et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four o’clock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half past four</a:t>
                      </a: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0614831"/>
                  </a:ext>
                </a:extLst>
              </a:tr>
              <a:tr h="296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inq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inq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et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five o’clock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half past five</a:t>
                      </a: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5257842"/>
                  </a:ext>
                </a:extLst>
              </a:tr>
              <a:tr h="296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s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x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s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x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et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six o’clock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half past six</a:t>
                      </a: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836599"/>
                  </a:ext>
                </a:extLst>
              </a:tr>
              <a:tr h="296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sept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sept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et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seven o’clock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half past seven</a:t>
                      </a: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4995597"/>
                  </a:ext>
                </a:extLst>
              </a:tr>
              <a:tr h="296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huit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huit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et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eight o’clock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half past eight</a:t>
                      </a: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2729743"/>
                  </a:ext>
                </a:extLst>
              </a:tr>
              <a:tr h="296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n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f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n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f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et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nine o’clock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half past nine</a:t>
                      </a: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2379192"/>
                  </a:ext>
                </a:extLst>
              </a:tr>
              <a:tr h="296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x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x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et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ten o’clock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half past ten</a:t>
                      </a: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5993062"/>
                  </a:ext>
                </a:extLst>
              </a:tr>
              <a:tr h="296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onze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onze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eu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res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et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eleven o’clock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half past eleven</a:t>
                      </a: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1218351"/>
                  </a:ext>
                </a:extLst>
              </a:tr>
              <a:tr h="296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m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/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nu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</a:t>
                      </a:r>
                      <a:endParaRPr lang="en-GB" sz="11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m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/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nu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</a:t>
                      </a:r>
                      <a:r>
                        <a:rPr lang="en-GB" sz="11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et </a:t>
                      </a:r>
                      <a:r>
                        <a:rPr lang="en-GB" sz="11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dem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midday/ midnight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half past midday/  midnight</a:t>
                      </a:r>
                    </a:p>
                  </a:txBody>
                  <a:tcPr marL="55721" marR="557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2913228"/>
                  </a:ext>
                </a:extLst>
              </a:tr>
            </a:tbl>
          </a:graphicData>
        </a:graphic>
      </p:graphicFrame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028BBF4-5269-4DAE-BBB6-366E518DC1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268015" y="2913017"/>
            <a:ext cx="574086" cy="771879"/>
          </a:xfrm>
          <a:prstGeom prst="rect">
            <a:avLst/>
          </a:prstGeom>
        </p:spPr>
      </p:pic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xmlns="" id="{51C25FCB-A4E6-415F-AF37-FF639B657428}"/>
              </a:ext>
            </a:extLst>
          </p:cNvPr>
          <p:cNvSpPr/>
          <p:nvPr/>
        </p:nvSpPr>
        <p:spPr>
          <a:xfrm>
            <a:off x="618800" y="2576235"/>
            <a:ext cx="1646586" cy="350053"/>
          </a:xfrm>
          <a:prstGeom prst="wedgeEllipseCallout">
            <a:avLst>
              <a:gd name="adj1" fmla="val -35973"/>
              <a:gd name="adj2" fmla="val 9485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Qu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elle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eu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est-</a:t>
            </a:r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xmlns="" id="{809ADFF6-E8C9-42D4-AD87-D7F800160A4B}"/>
              </a:ext>
            </a:extLst>
          </p:cNvPr>
          <p:cNvSpPr/>
          <p:nvPr/>
        </p:nvSpPr>
        <p:spPr>
          <a:xfrm>
            <a:off x="2881418" y="2583272"/>
            <a:ext cx="1167610" cy="380221"/>
          </a:xfrm>
          <a:prstGeom prst="wedgeEllipseCallout">
            <a:avLst>
              <a:gd name="adj1" fmla="val -25299"/>
              <a:gd name="adj2" fmla="val 1093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l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une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eu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xmlns="" id="{953791C7-378F-4964-8D01-4AABCA385CC1}"/>
              </a:ext>
            </a:extLst>
          </p:cNvPr>
          <p:cNvSpPr/>
          <p:nvPr/>
        </p:nvSpPr>
        <p:spPr>
          <a:xfrm>
            <a:off x="10003693" y="927848"/>
            <a:ext cx="2188307" cy="349623"/>
          </a:xfrm>
          <a:prstGeom prst="wedgeEllipseCallout">
            <a:avLst>
              <a:gd name="adj1" fmla="val -36674"/>
              <a:gd name="adj2" fmla="val 9148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Qu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elle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eu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est-</a:t>
            </a:r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endParaRPr lang="en-GB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xmlns="" id="{6E2B1351-85B6-4D25-919F-A21562C31CA0}"/>
              </a:ext>
            </a:extLst>
          </p:cNvPr>
          <p:cNvSpPr/>
          <p:nvPr/>
        </p:nvSpPr>
        <p:spPr>
          <a:xfrm>
            <a:off x="9646316" y="1678193"/>
            <a:ext cx="1389233" cy="494852"/>
          </a:xfrm>
          <a:prstGeom prst="wedgeEllipseCallout">
            <a:avLst>
              <a:gd name="adj1" fmla="val 65140"/>
              <a:gd name="adj2" fmla="val 2238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l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trois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eu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res</a:t>
            </a:r>
            <a:endParaRPr lang="en-GB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xmlns="" id="{9614E563-8A53-4677-BD9F-284F0ECD9F71}"/>
              </a:ext>
            </a:extLst>
          </p:cNvPr>
          <p:cNvSpPr/>
          <p:nvPr/>
        </p:nvSpPr>
        <p:spPr>
          <a:xfrm>
            <a:off x="2975788" y="3806207"/>
            <a:ext cx="1253311" cy="505443"/>
          </a:xfrm>
          <a:prstGeom prst="wedgeEllipseCallout">
            <a:avLst>
              <a:gd name="adj1" fmla="val -29667"/>
              <a:gd name="adj2" fmla="val 10115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l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une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eu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et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dem</a:t>
            </a:r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</a:t>
            </a:r>
            <a:endParaRPr lang="en-GB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7" name="Picture 46" descr="A large clock mounted to the side&#10;&#10;Description automatically generated">
            <a:extLst>
              <a:ext uri="{FF2B5EF4-FFF2-40B4-BE49-F238E27FC236}">
                <a16:creationId xmlns:a16="http://schemas.microsoft.com/office/drawing/2014/main" xmlns="" id="{A951906A-5F3F-4B69-94D0-0A3D42A076D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r="76985" b="56303"/>
          <a:stretch/>
        </p:blipFill>
        <p:spPr>
          <a:xfrm>
            <a:off x="9554432" y="2198052"/>
            <a:ext cx="932474" cy="852584"/>
          </a:xfrm>
          <a:prstGeom prst="rect">
            <a:avLst/>
          </a:prstGeom>
        </p:spPr>
      </p:pic>
      <p:pic>
        <p:nvPicPr>
          <p:cNvPr id="49" name="Picture 48" descr="A large clock mounted to the side&#10;&#10;Description automatically generated">
            <a:extLst>
              <a:ext uri="{FF2B5EF4-FFF2-40B4-BE49-F238E27FC236}">
                <a16:creationId xmlns:a16="http://schemas.microsoft.com/office/drawing/2014/main" xmlns="" id="{04031FDF-78E3-477E-89FD-31A7771AE8C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t="54785" r="77362" b="-4383"/>
          <a:stretch/>
        </p:blipFill>
        <p:spPr>
          <a:xfrm>
            <a:off x="1942026" y="4198315"/>
            <a:ext cx="660876" cy="697286"/>
          </a:xfrm>
          <a:prstGeom prst="rect">
            <a:avLst/>
          </a:prstGeom>
        </p:spPr>
      </p:pic>
      <p:pic>
        <p:nvPicPr>
          <p:cNvPr id="51" name="Picture 50" descr="A large clock mounted to the side&#10;&#10;Description automatically generated">
            <a:extLst>
              <a:ext uri="{FF2B5EF4-FFF2-40B4-BE49-F238E27FC236}">
                <a16:creationId xmlns:a16="http://schemas.microsoft.com/office/drawing/2014/main" xmlns="" id="{866330AF-CA27-4EE4-80B2-7134A930A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l="24799" t="-523" r="49958" b="53876"/>
          <a:stretch/>
        </p:blipFill>
        <p:spPr>
          <a:xfrm>
            <a:off x="1851421" y="2906236"/>
            <a:ext cx="775635" cy="690213"/>
          </a:xfrm>
          <a:prstGeom prst="rect">
            <a:avLst/>
          </a:prstGeom>
        </p:spPr>
      </p:pic>
      <p:pic>
        <p:nvPicPr>
          <p:cNvPr id="53" name="Picture 52" descr="A large clock mounted to the side&#10;&#10;Description automatically generated">
            <a:extLst>
              <a:ext uri="{FF2B5EF4-FFF2-40B4-BE49-F238E27FC236}">
                <a16:creationId xmlns:a16="http://schemas.microsoft.com/office/drawing/2014/main" xmlns="" id="{9E9F8F0F-63AD-4B5F-917C-5EE542C1327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l="79394" t="53243"/>
          <a:stretch/>
        </p:blipFill>
        <p:spPr>
          <a:xfrm>
            <a:off x="10348965" y="4862462"/>
            <a:ext cx="848374" cy="927032"/>
          </a:xfrm>
          <a:prstGeom prst="rect">
            <a:avLst/>
          </a:prstGeom>
        </p:spPr>
      </p:pic>
      <p:sp>
        <p:nvSpPr>
          <p:cNvPr id="61" name="Speech Bubble: Oval 60">
            <a:extLst>
              <a:ext uri="{FF2B5EF4-FFF2-40B4-BE49-F238E27FC236}">
                <a16:creationId xmlns:a16="http://schemas.microsoft.com/office/drawing/2014/main" xmlns="" id="{4DD26217-A3A3-40E5-A305-6B2FB7FB7225}"/>
              </a:ext>
            </a:extLst>
          </p:cNvPr>
          <p:cNvSpPr/>
          <p:nvPr/>
        </p:nvSpPr>
        <p:spPr>
          <a:xfrm>
            <a:off x="9031527" y="3760556"/>
            <a:ext cx="1553631" cy="323725"/>
          </a:xfrm>
          <a:prstGeom prst="wedgeEllipseCallout">
            <a:avLst>
              <a:gd name="adj1" fmla="val 37141"/>
              <a:gd name="adj2" fmla="val 14544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Qu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elle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eu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est-</a:t>
            </a:r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2" name="Speech Bubble: Oval 61">
            <a:extLst>
              <a:ext uri="{FF2B5EF4-FFF2-40B4-BE49-F238E27FC236}">
                <a16:creationId xmlns:a16="http://schemas.microsoft.com/office/drawing/2014/main" xmlns="" id="{4B2F5A6E-DFFC-460E-BF49-16836122A756}"/>
              </a:ext>
            </a:extLst>
          </p:cNvPr>
          <p:cNvSpPr/>
          <p:nvPr/>
        </p:nvSpPr>
        <p:spPr>
          <a:xfrm>
            <a:off x="10574155" y="3466652"/>
            <a:ext cx="1617845" cy="470647"/>
          </a:xfrm>
          <a:prstGeom prst="wedgeEllipseCallout">
            <a:avLst>
              <a:gd name="adj1" fmla="val -11910"/>
              <a:gd name="adj2" fmla="val 11923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l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qu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atre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eu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res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et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dem</a:t>
            </a:r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</a:t>
            </a:r>
            <a:endParaRPr lang="en-GB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Picture 33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22E065FD-BE72-415A-ADB4-2BF59F2B3F2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22"/>
              </a:ext>
            </a:extLst>
          </a:blip>
          <a:stretch>
            <a:fillRect/>
          </a:stretch>
        </p:blipFill>
        <p:spPr>
          <a:xfrm>
            <a:off x="1382682" y="5257377"/>
            <a:ext cx="553171" cy="1281983"/>
          </a:xfrm>
          <a:prstGeom prst="rect">
            <a:avLst/>
          </a:prstGeom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B85A2E52-16EB-40F6-9D07-5431B125A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4889783"/>
              </p:ext>
            </p:extLst>
          </p:nvPr>
        </p:nvGraphicFramePr>
        <p:xfrm>
          <a:off x="2159195" y="5166849"/>
          <a:ext cx="191526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5264">
                  <a:extLst>
                    <a:ext uri="{9D8B030D-6E8A-4147-A177-3AD203B41FA5}">
                      <a16:colId xmlns:a16="http://schemas.microsoft.com/office/drawing/2014/main" xmlns="" val="1730985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Important!</a:t>
                      </a:r>
                      <a:endParaRPr lang="en-GB" sz="1200" dirty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162616"/>
                  </a:ext>
                </a:extLst>
              </a:tr>
              <a:tr h="246806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Remember that</a:t>
                      </a:r>
                      <a:r>
                        <a:rPr lang="en-GB" sz="1200" baseline="0" dirty="0">
                          <a:latin typeface="Comic Sans MS" panose="030F0702030302020204" pitchFamily="66" charset="0"/>
                        </a:rPr>
                        <a:t> half 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past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[et 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demie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] </a:t>
                      </a:r>
                      <a:r>
                        <a:rPr lang="en-GB" sz="1200" baseline="0" dirty="0">
                          <a:latin typeface="Comic Sans MS" panose="030F0702030302020204" pitchFamily="66" charset="0"/>
                        </a:rPr>
                        <a:t>changes its spelling if it follows, ‘midi’ or ‘</a:t>
                      </a:r>
                      <a:r>
                        <a:rPr lang="en-GB" sz="1200" baseline="0" dirty="0" err="1">
                          <a:latin typeface="Comic Sans MS" panose="030F0702030302020204" pitchFamily="66" charset="0"/>
                        </a:rPr>
                        <a:t>minuit</a:t>
                      </a:r>
                      <a:r>
                        <a:rPr lang="en-GB" sz="1200" baseline="0" dirty="0">
                          <a:latin typeface="Comic Sans MS" panose="030F0702030302020204" pitchFamily="66" charset="0"/>
                        </a:rPr>
                        <a:t>.’</a:t>
                      </a:r>
                    </a:p>
                    <a:p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 </a:t>
                      </a: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midi 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et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demi</a:t>
                      </a:r>
                      <a:endParaRPr lang="en-GB" sz="1200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 </a:t>
                      </a: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minuit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et 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demi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451610"/>
                  </a:ext>
                </a:extLst>
              </a:tr>
            </a:tbl>
          </a:graphicData>
        </a:graphic>
      </p:graphicFrame>
      <p:pic>
        <p:nvPicPr>
          <p:cNvPr id="35" name="Picture 34" descr="Painted head of a black girl with ponytails free image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1198711" y="1786730"/>
            <a:ext cx="675323" cy="59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Boy, Cartoon, Children, Comic, Female, Girl, Kids, Male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722904" y="4160720"/>
            <a:ext cx="2251879" cy="78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C:\Users\SR\AppData\Local\Temp\Temp1_Year 6 images.zip\Year 6 images\Girl.png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flipH="1">
            <a:off x="2770495" y="2910063"/>
            <a:ext cx="375313" cy="81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/>
          <p:cNvPicPr/>
          <p:nvPr/>
        </p:nvPicPr>
        <p:blipFill>
          <a:blip r:embed="rId2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6290" y="4346812"/>
            <a:ext cx="605658" cy="632242"/>
          </a:xfrm>
          <a:prstGeom prst="rect">
            <a:avLst/>
          </a:prstGeom>
        </p:spPr>
      </p:pic>
      <p:pic>
        <p:nvPicPr>
          <p:cNvPr id="43" name="Picture 42" descr="Drawing of a smiling girl free image"/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697676" y="4278572"/>
            <a:ext cx="625554" cy="73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xmlns="" id="{33BF0592-0022-415A-80D5-387291C0B951}"/>
              </a:ext>
            </a:extLst>
          </p:cNvPr>
          <p:cNvSpPr/>
          <p:nvPr/>
        </p:nvSpPr>
        <p:spPr>
          <a:xfrm>
            <a:off x="604040" y="3911245"/>
            <a:ext cx="1593655" cy="357861"/>
          </a:xfrm>
          <a:prstGeom prst="wedgeEllipseCallout">
            <a:avLst>
              <a:gd name="adj1" fmla="val -18055"/>
              <a:gd name="adj2" fmla="val 1765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Qu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elle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eu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est-</a:t>
            </a:r>
            <a:r>
              <a:rPr lang="en-GB" sz="1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</a:t>
            </a:r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4096AC39-1BA7-447D-9CB2-2747E11A771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9599538" y="1051119"/>
            <a:ext cx="846553" cy="5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64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Esperanza Guzmann</DisplayName>
        <AccountId>13</AccountId>
        <AccountType/>
      </UserInfo>
      <UserInfo>
        <DisplayName>Vickers, Helen</DisplayName>
        <AccountId>10</AccountId>
        <AccountType/>
      </UserInfo>
      <UserInfo>
        <DisplayName>Halsall, Jane</DisplayName>
        <AccountId>16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5F2E69-E2BF-46DA-B4CE-8FC3B1D27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b6f6c-7c79-4c22-a118-0a4934cd40da"/>
    <ds:schemaRef ds:uri="e435f415-58c6-4a5d-8e43-6b558a406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5BDE80-B871-4129-BF31-861411BD1567}">
  <ds:schemaRefs>
    <ds:schemaRef ds:uri="http://schemas.microsoft.com/office/2006/metadata/properties"/>
    <ds:schemaRef ds:uri="http://schemas.microsoft.com/office/infopath/2007/PartnerControls"/>
    <ds:schemaRef ds:uri="e435f415-58c6-4a5d-8e43-6b558a406446"/>
  </ds:schemaRefs>
</ds:datastoreItem>
</file>

<file path=customXml/itemProps3.xml><?xml version="1.0" encoding="utf-8"?>
<ds:datastoreItem xmlns:ds="http://schemas.openxmlformats.org/officeDocument/2006/customXml" ds:itemID="{A238408A-6CC8-46E5-806C-FD017CDB06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566</Words>
  <Application>Microsoft Office PowerPoint</Application>
  <PresentationFormat>Custom</PresentationFormat>
  <Paragraphs>151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62</cp:revision>
  <dcterms:created xsi:type="dcterms:W3CDTF">2020-11-02T12:00:30Z</dcterms:created>
  <dcterms:modified xsi:type="dcterms:W3CDTF">2021-11-10T18:16:39Z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